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82"/>
  </p:notesMasterIdLst>
  <p:handoutMasterIdLst>
    <p:handoutMasterId r:id="rId83"/>
  </p:handoutMasterIdLst>
  <p:sldIdLst>
    <p:sldId id="488" r:id="rId4"/>
    <p:sldId id="499" r:id="rId5"/>
    <p:sldId id="503" r:id="rId6"/>
    <p:sldId id="504" r:id="rId7"/>
    <p:sldId id="505" r:id="rId8"/>
    <p:sldId id="506" r:id="rId9"/>
    <p:sldId id="507" r:id="rId10"/>
    <p:sldId id="508" r:id="rId11"/>
    <p:sldId id="563" r:id="rId12"/>
    <p:sldId id="509" r:id="rId13"/>
    <p:sldId id="511" r:id="rId14"/>
    <p:sldId id="512" r:id="rId15"/>
    <p:sldId id="513" r:id="rId16"/>
    <p:sldId id="514" r:id="rId17"/>
    <p:sldId id="593" r:id="rId18"/>
    <p:sldId id="515" r:id="rId19"/>
    <p:sldId id="516" r:id="rId20"/>
    <p:sldId id="517" r:id="rId21"/>
    <p:sldId id="518" r:id="rId22"/>
    <p:sldId id="519" r:id="rId23"/>
    <p:sldId id="520" r:id="rId24"/>
    <p:sldId id="523" r:id="rId25"/>
    <p:sldId id="524" r:id="rId26"/>
    <p:sldId id="525" r:id="rId27"/>
    <p:sldId id="526" r:id="rId28"/>
    <p:sldId id="527" r:id="rId29"/>
    <p:sldId id="528" r:id="rId30"/>
    <p:sldId id="530" r:id="rId31"/>
    <p:sldId id="531" r:id="rId32"/>
    <p:sldId id="533" r:id="rId33"/>
    <p:sldId id="534" r:id="rId34"/>
    <p:sldId id="535" r:id="rId35"/>
    <p:sldId id="536" r:id="rId36"/>
    <p:sldId id="538" r:id="rId37"/>
    <p:sldId id="539" r:id="rId38"/>
    <p:sldId id="540" r:id="rId39"/>
    <p:sldId id="541" r:id="rId40"/>
    <p:sldId id="542" r:id="rId41"/>
    <p:sldId id="564" r:id="rId42"/>
    <p:sldId id="543" r:id="rId43"/>
    <p:sldId id="544" r:id="rId44"/>
    <p:sldId id="565" r:id="rId45"/>
    <p:sldId id="546" r:id="rId46"/>
    <p:sldId id="547" r:id="rId47"/>
    <p:sldId id="548" r:id="rId48"/>
    <p:sldId id="566" r:id="rId49"/>
    <p:sldId id="549" r:id="rId50"/>
    <p:sldId id="550" r:id="rId51"/>
    <p:sldId id="556" r:id="rId52"/>
    <p:sldId id="568" r:id="rId53"/>
    <p:sldId id="557" r:id="rId54"/>
    <p:sldId id="592" r:id="rId55"/>
    <p:sldId id="558" r:id="rId56"/>
    <p:sldId id="569" r:id="rId57"/>
    <p:sldId id="570" r:id="rId58"/>
    <p:sldId id="571" r:id="rId59"/>
    <p:sldId id="573" r:id="rId60"/>
    <p:sldId id="575" r:id="rId61"/>
    <p:sldId id="576" r:id="rId62"/>
    <p:sldId id="578" r:id="rId63"/>
    <p:sldId id="579" r:id="rId64"/>
    <p:sldId id="580" r:id="rId65"/>
    <p:sldId id="581" r:id="rId66"/>
    <p:sldId id="582" r:id="rId67"/>
    <p:sldId id="583" r:id="rId68"/>
    <p:sldId id="584" r:id="rId69"/>
    <p:sldId id="585" r:id="rId70"/>
    <p:sldId id="586" r:id="rId71"/>
    <p:sldId id="587" r:id="rId72"/>
    <p:sldId id="588" r:id="rId73"/>
    <p:sldId id="591" r:id="rId74"/>
    <p:sldId id="559" r:id="rId75"/>
    <p:sldId id="560" r:id="rId76"/>
    <p:sldId id="561" r:id="rId77"/>
    <p:sldId id="562" r:id="rId78"/>
    <p:sldId id="502" r:id="rId79"/>
    <p:sldId id="589" r:id="rId80"/>
    <p:sldId id="590" r:id="rId81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97" d="100"/>
          <a:sy n="97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4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9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4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scholar?oi=bibs&amp;cluster=7563235349873311739&amp;btnI=1&amp;hl=en" TargetMode="Externa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0D68152-EB13-416C-9C7D-2E580071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Issues in Tightly-Coupled MP 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934B48-3655-46C5-83C5-391CD67E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9585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Shared memory synchronization</a:t>
            </a:r>
          </a:p>
          <a:p>
            <a:pPr lvl="1"/>
            <a:r>
              <a:rPr lang="en-US" altLang="en-US" sz="2400" dirty="0"/>
              <a:t>Locks, atomic operations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Cache consistency</a:t>
            </a:r>
          </a:p>
          <a:p>
            <a:pPr lvl="1"/>
            <a:r>
              <a:rPr lang="en-US" altLang="en-US" sz="2400" dirty="0"/>
              <a:t>More commonly called cache coherence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Ordering of memory operations </a:t>
            </a:r>
          </a:p>
          <a:p>
            <a:pPr lvl="1"/>
            <a:r>
              <a:rPr lang="en-US" altLang="en-US" sz="2400" dirty="0"/>
              <a:t>What should the programmer expect the hardware to provide?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sharing, contention, partitioning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Communication: Interconnection networks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7FAECAE-4476-41C1-A11E-4E778EB41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D9CEFE-86A3-43A8-866C-17102A9828F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>
            <a:extLst>
              <a:ext uri="{FF2B5EF4-FFF2-40B4-BE49-F238E27FC236}">
                <a16:creationId xmlns:a16="http://schemas.microsoft.com/office/drawing/2014/main" id="{2F49160D-6F95-4548-9F31-DF5373D91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Metrics of Multiprocessors</a:t>
            </a:r>
          </a:p>
        </p:txBody>
      </p:sp>
      <p:sp>
        <p:nvSpPr>
          <p:cNvPr id="41986" name="Subtitle 5">
            <a:extLst>
              <a:ext uri="{FF2B5EF4-FFF2-40B4-BE49-F238E27FC236}">
                <a16:creationId xmlns:a16="http://schemas.microsoft.com/office/drawing/2014/main" id="{9B906430-3DFD-4B5C-9AF9-3F31A485C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2BAB787-C24B-4A56-8832-02CDB2C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513EEA-726C-4702-B312-BBEF5563EEB2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0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56FD550-30EA-4D5F-9C8C-9F9753A1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39BA-E404-4CE4-9348-9FD38952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1 processor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800" dirty="0">
                <a:ea typeface="ＭＳ Ｐゴシック" pitchFamily="-106" charset="-128"/>
              </a:rPr>
              <a:t>                     divided by</a:t>
            </a:r>
          </a:p>
          <a:p>
            <a:pPr marL="17462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N processors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E6429D3-2CFC-4C5B-8FAD-76C55FE4B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923395-7CDB-479C-AED6-7A09C67093CE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00E71DA3-B737-4DA3-BDB6-6BDDA72A4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7DC9F5-BD41-4D72-8770-84EBCACA349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E8DB2F21-3271-4679-8F1B-2D311B39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4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4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r>
              <a:rPr lang="en-US" altLang="en-US" i="1" dirty="0"/>
              <a:t>How fast is this with 3 processors? </a:t>
            </a:r>
          </a:p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8889B054-8CDF-4F90-A9C0-AC90F2FD08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EBDB59-558B-4CE8-AFCD-46044DF5AE3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0C87CBFB-6051-4379-BCD6-207152EF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7656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9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5F91373-1A2D-4C98-A117-0783A30E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Speedup with 3 Processors</a:t>
            </a:r>
          </a:p>
        </p:txBody>
      </p:sp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A3E530F2-EFA3-404A-B1B3-72CD44712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7EAB5-461B-4ECE-8BF0-71500180A13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46D91B88-A426-48B3-94F2-6B0496D3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7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157E5A63-646C-4158-80C0-C8A2169B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Revisiting the Single-Processor Algorithm</a:t>
            </a:r>
          </a:p>
        </p:txBody>
      </p:sp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0181750C-EF8E-4DDA-AF0C-531D1D0EE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2F8B9F-6FEC-438E-AD44-7CE6200AAC5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A91B071D-981C-4029-8346-344F542A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7">
            <a:extLst>
              <a:ext uri="{FF2B5EF4-FFF2-40B4-BE49-F238E27FC236}">
                <a16:creationId xmlns:a16="http://schemas.microsoft.com/office/drawing/2014/main" id="{0AA65D0C-0E9F-4D77-B640-EC624F65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853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Horner, “</a:t>
            </a:r>
            <a:r>
              <a:rPr lang="en-US" altLang="ja-JP" sz="1800">
                <a:solidFill>
                  <a:srgbClr val="0000FF"/>
                </a:solidFill>
              </a:rPr>
              <a:t>A new method of solving numerical equations of all orders, by continuous </a:t>
            </a:r>
          </a:p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approximation</a:t>
            </a:r>
            <a:r>
              <a:rPr lang="en-US" altLang="en-US" sz="1800">
                <a:solidFill>
                  <a:srgbClr val="000000"/>
                </a:solidFill>
              </a:rPr>
              <a:t>,” Philosophical Transactions of the Royal Society, 1819.</a:t>
            </a:r>
          </a:p>
        </p:txBody>
      </p:sp>
    </p:spTree>
    <p:extLst>
      <p:ext uri="{BB962C8B-B14F-4D97-AF65-F5344CB8AC3E}">
        <p14:creationId xmlns:p14="http://schemas.microsoft.com/office/powerpoint/2010/main" val="238233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71736FB-C4A0-45C8-ABB9-24D9E399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5B855A7E-0EA4-41FA-97C3-050D9DDA2C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625702-F952-413C-8997-E8D28F2EA2C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E7E38B97-050C-41D2-9BF2-FD31D2C0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7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Multiprocessing fundamentals</a:t>
            </a:r>
          </a:p>
          <a:p>
            <a:r>
              <a:rPr lang="en-US" dirty="0"/>
              <a:t>Amdahl’s Law</a:t>
            </a:r>
          </a:p>
          <a:p>
            <a:endParaRPr lang="en-US" dirty="0"/>
          </a:p>
          <a:p>
            <a:r>
              <a:rPr lang="en-US" dirty="0"/>
              <a:t>Why Multicores?</a:t>
            </a:r>
          </a:p>
          <a:p>
            <a:pPr lvl="1"/>
            <a:r>
              <a:rPr lang="en-US" dirty="0"/>
              <a:t>Alternatives</a:t>
            </a:r>
          </a:p>
          <a:p>
            <a:pPr lvl="1"/>
            <a:r>
              <a:rPr lang="en-US" dirty="0"/>
              <a:t>Examples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41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5CF1204-CB96-49C5-AAD4-4888A655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6C99-F794-4E8B-9E57-E2E2289B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To calculate parallel speedup fairly you need to use the best known algorithm for each system with N processors</a:t>
            </a:r>
          </a:p>
          <a:p>
            <a:endParaRPr lang="en-US" altLang="en-US" dirty="0"/>
          </a:p>
          <a:p>
            <a:r>
              <a:rPr lang="en-US" altLang="en-US" dirty="0"/>
              <a:t>If not, you can get </a:t>
            </a:r>
            <a:r>
              <a:rPr lang="en-US" altLang="en-US" dirty="0" err="1">
                <a:solidFill>
                  <a:srgbClr val="0000FF"/>
                </a:solidFill>
              </a:rPr>
              <a:t>superlinear</a:t>
            </a:r>
            <a:r>
              <a:rPr lang="en-US" altLang="en-US" dirty="0">
                <a:solidFill>
                  <a:srgbClr val="0000FF"/>
                </a:solidFill>
              </a:rPr>
              <a:t> speedup</a:t>
            </a: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45C8C6BE-2515-4AA7-B1FA-CAB35CA44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EDA73E-F161-4F04-A079-AEA2BCF88BD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A5507DBC-1A47-407E-A1DC-D0578827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Superlinear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8BA8-3CA4-4C9D-96E6-E429A436D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19650"/>
          </a:xfrm>
        </p:spPr>
        <p:txBody>
          <a:bodyPr/>
          <a:lstStyle/>
          <a:p>
            <a:r>
              <a:rPr lang="en-US" altLang="en-US" dirty="0"/>
              <a:t>Can speedup be greater than P with P processing elements?</a:t>
            </a:r>
          </a:p>
          <a:p>
            <a:r>
              <a:rPr lang="en-US" altLang="en-US" dirty="0"/>
              <a:t>Consider:</a:t>
            </a:r>
          </a:p>
          <a:p>
            <a:pPr lvl="1"/>
            <a:r>
              <a:rPr lang="en-US" altLang="en-US" dirty="0"/>
              <a:t>Cache effects</a:t>
            </a:r>
          </a:p>
          <a:p>
            <a:pPr lvl="1"/>
            <a:r>
              <a:rPr lang="en-US" altLang="en-US" dirty="0"/>
              <a:t>Memory effects</a:t>
            </a:r>
          </a:p>
          <a:p>
            <a:pPr lvl="1"/>
            <a:r>
              <a:rPr lang="en-US" altLang="en-US" dirty="0"/>
              <a:t>Working set</a:t>
            </a:r>
          </a:p>
          <a:p>
            <a:r>
              <a:rPr lang="en-US" altLang="en-US" dirty="0"/>
              <a:t>Happens in two ways:</a:t>
            </a:r>
          </a:p>
          <a:p>
            <a:pPr lvl="1"/>
            <a:r>
              <a:rPr lang="en-US" altLang="en-US" dirty="0"/>
              <a:t>Unfair comparisons</a:t>
            </a:r>
          </a:p>
          <a:p>
            <a:pPr lvl="1"/>
            <a:r>
              <a:rPr lang="en-US" altLang="en-US" dirty="0"/>
              <a:t>Memory effects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96128B3-F5C4-4421-BB6C-6BCE3529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891330-D585-488C-832B-D3C026CCD5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444" name="Picture 4" descr="superlinear.tiff">
            <a:extLst>
              <a:ext uri="{FF2B5EF4-FFF2-40B4-BE49-F238E27FC236}">
                <a16:creationId xmlns:a16="http://schemas.microsoft.com/office/drawing/2014/main" id="{8B0C0D70-350C-418A-965B-BC5F8C54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085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A3BD04A1-2C3D-4045-AB06-0EE6C81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92B97B8B-8DA4-4C4C-A203-4C3E4888D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6D55A9-4798-4D05-B7A4-822543ED3E0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39ED6F0B-2646-435E-B01D-30E99C64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8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ADCD237-D8E1-4C16-8EBC-2516D38F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15F4F66E-24FD-4BCE-8265-B54762A92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DAD17F-DB82-4BD8-A1E9-F175F046A12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0A5E11E8-9184-484E-A420-2E3B8536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7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808CC8B4-E095-446A-A8A3-0CB77932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65432F57-456F-4727-B70F-957EFB096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75E980-7015-4E97-AA42-F8F849F4F5D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E544658C-1C16-4EB3-B786-DEB8EDF9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>
            <a:extLst>
              <a:ext uri="{FF2B5EF4-FFF2-40B4-BE49-F238E27FC236}">
                <a16:creationId xmlns:a16="http://schemas.microsoft.com/office/drawing/2014/main" id="{A1D6663D-2D53-46E3-B40D-232DA0B2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Amdahl, 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panose="020B0604030504040204" pitchFamily="34" charset="0"/>
              </a:rPr>
              <a:t>Validity of the single processor approach to achieving large scale computing capabilities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 AFIPS 1967. </a:t>
            </a:r>
          </a:p>
        </p:txBody>
      </p:sp>
    </p:spTree>
    <p:extLst>
      <p:ext uri="{BB962C8B-B14F-4D97-AF65-F5344CB8AC3E}">
        <p14:creationId xmlns:p14="http://schemas.microsoft.com/office/powerpoint/2010/main" val="297096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782BB28B-0B4E-4DF5-8809-2A97DE5B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8"/>
            <a:ext cx="8229600" cy="1143000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0085743-CCC5-49B2-846C-584BC589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19650"/>
          </a:xfrm>
        </p:spPr>
        <p:txBody>
          <a:bodyPr/>
          <a:lstStyle/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Maximum speedup limited by serial portion: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     </a:t>
            </a:r>
            <a:r>
              <a:rPr lang="en-US" altLang="en-US" dirty="0">
                <a:solidFill>
                  <a:srgbClr val="0000FF"/>
                </a:solidFill>
              </a:rPr>
              <a:t>Serial bottleneck</a:t>
            </a:r>
          </a:p>
          <a:p>
            <a:pPr lvl="1"/>
            <a:endParaRPr lang="en-US" altLang="en-US" dirty="0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48BAACAE-337E-4D75-9747-2046DAB0E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7C444C-459F-4C0B-AD49-2525CD1C74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8372" name="Text Box 6">
            <a:extLst>
              <a:ext uri="{FF2B5EF4-FFF2-40B4-BE49-F238E27FC236}">
                <a16:creationId xmlns:a16="http://schemas.microsoft.com/office/drawing/2014/main" id="{8E2BC35F-5D57-4023-BF35-6BCB317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58373" name="Line 7">
            <a:extLst>
              <a:ext uri="{FF2B5EF4-FFF2-40B4-BE49-F238E27FC236}">
                <a16:creationId xmlns:a16="http://schemas.microsoft.com/office/drawing/2014/main" id="{3E04EA9C-5F43-427B-945E-2D22B75EC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Text Box 8">
            <a:extLst>
              <a:ext uri="{FF2B5EF4-FFF2-40B4-BE49-F238E27FC236}">
                <a16:creationId xmlns:a16="http://schemas.microsoft.com/office/drawing/2014/main" id="{83F6CA92-63B1-4112-B75A-E87C8FF1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8375" name="Text Box 9">
            <a:extLst>
              <a:ext uri="{FF2B5EF4-FFF2-40B4-BE49-F238E27FC236}">
                <a16:creationId xmlns:a16="http://schemas.microsoft.com/office/drawing/2014/main" id="{76EBD719-0C6E-43BF-AAD7-8F078F48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58376" name="Text Box 10">
            <a:extLst>
              <a:ext uri="{FF2B5EF4-FFF2-40B4-BE49-F238E27FC236}">
                <a16:creationId xmlns:a16="http://schemas.microsoft.com/office/drawing/2014/main" id="{9843FB9E-C985-4F00-AAEE-7C4F1BFD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58377" name="Text Box 13">
            <a:extLst>
              <a:ext uri="{FF2B5EF4-FFF2-40B4-BE49-F238E27FC236}">
                <a16:creationId xmlns:a16="http://schemas.microsoft.com/office/drawing/2014/main" id="{074ABF37-C541-4883-8317-BC8E9285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58378" name="Text Box 14">
            <a:extLst>
              <a:ext uri="{FF2B5EF4-FFF2-40B4-BE49-F238E27FC236}">
                <a16:creationId xmlns:a16="http://schemas.microsoft.com/office/drawing/2014/main" id="{55D53B2B-657C-4531-BE7E-1065DC29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58379" name="Line 15">
            <a:extLst>
              <a:ext uri="{FF2B5EF4-FFF2-40B4-BE49-F238E27FC236}">
                <a16:creationId xmlns:a16="http://schemas.microsoft.com/office/drawing/2014/main" id="{18028FD1-4351-43D9-8B55-EAF45FD17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2F56231A-39AC-43C1-8311-62D5610C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1</a:t>
            </a:r>
          </a:p>
        </p:txBody>
      </p:sp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59641749-07DC-41BA-9398-C3DD73579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F7A614-328C-4BBB-8D7F-EED5BB2254A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8D3EB3FC-CC36-4B66-A9B3-13C03955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9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3968BA33-0405-4729-A8D0-583606C4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2</a:t>
            </a:r>
          </a:p>
        </p:txBody>
      </p:sp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A8B73D3E-5EE7-45A6-8FA0-89CA460D1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AB4876-A240-443D-8AAF-0D65DDDF1C6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4D4597AC-9412-4B66-974C-401857244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4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7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5DBA097-36D2-4A27-BA10-F3BBFB66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Why the Sequential Bottleneck?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078A0D2-1B44-4765-8B24-E5D3938F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96950"/>
            <a:ext cx="4648200" cy="5194300"/>
          </a:xfrm>
        </p:spPr>
        <p:txBody>
          <a:bodyPr/>
          <a:lstStyle/>
          <a:p>
            <a:r>
              <a:rPr lang="en-US" altLang="en-US" sz="2800" dirty="0"/>
              <a:t>Parallel machines have the sequential bottleneck</a:t>
            </a:r>
          </a:p>
          <a:p>
            <a:r>
              <a:rPr lang="en-US" altLang="en-US" sz="2800" dirty="0"/>
              <a:t>Main cause: </a:t>
            </a:r>
            <a:r>
              <a:rPr lang="en-US" altLang="en-US" sz="2800" dirty="0">
                <a:solidFill>
                  <a:srgbClr val="FF0000"/>
                </a:solidFill>
              </a:rPr>
              <a:t>Non-parallelizable operations on data </a:t>
            </a:r>
            <a:r>
              <a:rPr lang="en-US" altLang="en-US" sz="2800" dirty="0"/>
              <a:t>(e.g. non-parallelizable loops)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for (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= 0 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&lt; N;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++)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  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= (A[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+ A[i-1]) / 2</a:t>
            </a:r>
            <a:endParaRPr lang="en-US" altLang="en-US" dirty="0"/>
          </a:p>
          <a:p>
            <a:r>
              <a:rPr lang="en-US" altLang="en-US" sz="2800" dirty="0"/>
              <a:t>Single thread prepares data and spawns parallel tasks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622CF0F5-84B4-4654-9F87-2B0240031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5B2D1D-D77B-4974-A505-BB42CAA4EC4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0E78ADDD-E1CE-4BB0-8275-DD3F6BD5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>
            <a:extLst>
              <a:ext uri="{FF2B5EF4-FFF2-40B4-BE49-F238E27FC236}">
                <a16:creationId xmlns:a16="http://schemas.microsoft.com/office/drawing/2014/main" id="{6D53E78E-2D1E-47C4-8F80-C5B1B2E8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416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4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D64F3AC4-564A-43FC-8EDE-7EBC9715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altLang="en-US" sz="3800" dirty="0"/>
              <a:t>Another Example of Sequential Bottleneck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73FE159D-0DB2-4B24-B54F-0719B542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BD60E5-2BE4-4FD3-A9B4-88185BB7CAB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F4B3F9A1-459B-4932-AD28-19EE396B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1050"/>
            <a:ext cx="71882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3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6E73CD3-F92C-40DD-84F5-B2AE749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066800"/>
          </a:xfrm>
        </p:spPr>
        <p:txBody>
          <a:bodyPr/>
          <a:lstStyle/>
          <a:p>
            <a:r>
              <a:rPr lang="en-US" altLang="en-US" sz="3400" dirty="0"/>
              <a:t>Flynn’</a:t>
            </a:r>
            <a:r>
              <a:rPr lang="en-US" altLang="ja-JP" sz="3400" dirty="0"/>
              <a:t>s Taxonomy of Computers</a:t>
            </a:r>
            <a:endParaRPr lang="en-US" altLang="en-US" sz="3400" dirty="0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AEBB1206-CF2A-49D3-ACBF-ACC436EA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Mike Flynn,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Very High-Speed Computing Systems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Proc. of IEEE, 1966</a:t>
            </a:r>
            <a:endParaRPr lang="en-US" altLang="en-US" sz="24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SISD</a:t>
            </a:r>
            <a:r>
              <a:rPr lang="en-US" altLang="en-US" sz="2400" dirty="0"/>
              <a:t>: Single instruction operates on single data element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SIMD</a:t>
            </a:r>
            <a:r>
              <a:rPr lang="en-US" altLang="en-US" sz="2400" dirty="0"/>
              <a:t>: Single instruction operates on multiple data elements</a:t>
            </a:r>
          </a:p>
          <a:p>
            <a:pPr lvl="1"/>
            <a:r>
              <a:rPr lang="en-US" altLang="en-US" sz="2400" dirty="0"/>
              <a:t>Array processor</a:t>
            </a:r>
          </a:p>
          <a:p>
            <a:pPr lvl="1"/>
            <a:r>
              <a:rPr lang="en-US" altLang="en-US" sz="2400" dirty="0"/>
              <a:t>Vector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MISD</a:t>
            </a:r>
            <a:r>
              <a:rPr lang="en-US" altLang="en-US" sz="2400" dirty="0"/>
              <a:t>: Multiple instructions operate on single data element</a:t>
            </a:r>
          </a:p>
          <a:p>
            <a:pPr lvl="1"/>
            <a:r>
              <a:rPr lang="en-US" altLang="en-US" sz="2400" dirty="0"/>
              <a:t>Closest form: systolic array processor, streaming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MIMD</a:t>
            </a:r>
            <a:r>
              <a:rPr lang="en-US" altLang="en-US" sz="2400" dirty="0"/>
              <a:t>: Multiple instructions operate on multiple data elements (multiple instruction streams)</a:t>
            </a:r>
          </a:p>
          <a:p>
            <a:pPr lvl="1"/>
            <a:r>
              <a:rPr lang="en-US" altLang="en-US" sz="2400" dirty="0"/>
              <a:t>Multiprocessor</a:t>
            </a:r>
          </a:p>
          <a:p>
            <a:pPr lvl="1"/>
            <a:r>
              <a:rPr lang="en-US" altLang="en-US" sz="2400" dirty="0"/>
              <a:t>Multithreaded processor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1D649D9-5129-40DF-B936-32963ED55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79F41A-4F2C-410F-AC30-4E1C8EED0AF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7EE6E160-043E-424E-A668-47064889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756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(II)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741FB9C2-BA28-48EB-8DA7-6815C556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</a:p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Parallel portion is usually not perfectly parallel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Synchronization</a:t>
            </a:r>
            <a:r>
              <a:rPr lang="en-US" altLang="en-US" dirty="0"/>
              <a:t> overhead (e.g., updates to shared data)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Load imbalance </a:t>
            </a:r>
            <a:r>
              <a:rPr lang="en-US" altLang="en-US" dirty="0"/>
              <a:t>overhead (imperfect parallelization)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Resource sharing </a:t>
            </a:r>
            <a:r>
              <a:rPr lang="en-US" altLang="en-US" dirty="0"/>
              <a:t>overhead (contention among N processors)</a:t>
            </a:r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4A2BF8D8-1EFA-41A2-9938-9CDFF57D7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4DC806-0AAA-4598-90CA-39997D3CBFB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id="{767CEA90-0DD4-439A-A62E-E3F9BEBB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65541" name="Line 7">
            <a:extLst>
              <a:ext uri="{FF2B5EF4-FFF2-40B4-BE49-F238E27FC236}">
                <a16:creationId xmlns:a16="http://schemas.microsoft.com/office/drawing/2014/main" id="{F357256B-4A5C-4673-8FCF-A35D570B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Text Box 8">
            <a:extLst>
              <a:ext uri="{FF2B5EF4-FFF2-40B4-BE49-F238E27FC236}">
                <a16:creationId xmlns:a16="http://schemas.microsoft.com/office/drawing/2014/main" id="{0EA9FDFC-681C-4477-A3C8-05B77AA0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5543" name="Text Box 9">
            <a:extLst>
              <a:ext uri="{FF2B5EF4-FFF2-40B4-BE49-F238E27FC236}">
                <a16:creationId xmlns:a16="http://schemas.microsoft.com/office/drawing/2014/main" id="{7147A659-B4CC-43F0-8DE6-A22996B3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65544" name="Text Box 10">
            <a:extLst>
              <a:ext uri="{FF2B5EF4-FFF2-40B4-BE49-F238E27FC236}">
                <a16:creationId xmlns:a16="http://schemas.microsoft.com/office/drawing/2014/main" id="{3B52E7EF-2083-4BFD-AA46-B38F4528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65545" name="Text Box 13">
            <a:extLst>
              <a:ext uri="{FF2B5EF4-FFF2-40B4-BE49-F238E27FC236}">
                <a16:creationId xmlns:a16="http://schemas.microsoft.com/office/drawing/2014/main" id="{B4A7984E-BC5F-423D-8B96-3B38F803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65546" name="Text Box 14">
            <a:extLst>
              <a:ext uri="{FF2B5EF4-FFF2-40B4-BE49-F238E27FC236}">
                <a16:creationId xmlns:a16="http://schemas.microsoft.com/office/drawing/2014/main" id="{2BCA1111-33A3-46C4-9DE7-D97DC85F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65547" name="Line 15">
            <a:extLst>
              <a:ext uri="{FF2B5EF4-FFF2-40B4-BE49-F238E27FC236}">
                <a16:creationId xmlns:a16="http://schemas.microsoft.com/office/drawing/2014/main" id="{60B51F44-F5C5-4666-A7FE-5E177C8CD5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BA00AF-92CE-4A6B-8EA2-E2508B99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Bottlenecks in Parallel Portion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53BAB648-2257-47EA-98DC-30473CD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482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Synchronization: </a:t>
            </a:r>
            <a:r>
              <a:rPr lang="en-US" altLang="en-US" sz="2800" dirty="0"/>
              <a:t>Operations manipulating shared data cannot be parallelized</a:t>
            </a:r>
          </a:p>
          <a:p>
            <a:pPr lvl="1"/>
            <a:r>
              <a:rPr lang="en-US" altLang="en-US" sz="2000" dirty="0"/>
              <a:t>Locks, mutual exclusion, barrier synchronization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Communication</a:t>
            </a:r>
            <a:r>
              <a:rPr lang="en-US" altLang="en-US" sz="2000" dirty="0"/>
              <a:t>: Tasks may need values from each other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Imbalance: </a:t>
            </a:r>
            <a:r>
              <a:rPr lang="en-US" altLang="en-US" sz="2800" dirty="0"/>
              <a:t>Parallel tasks may have different lengths</a:t>
            </a:r>
          </a:p>
          <a:p>
            <a:pPr lvl="1"/>
            <a:r>
              <a:rPr lang="en-US" altLang="en-US" sz="2000" dirty="0"/>
              <a:t>Due to imperfect parallelization or microarchitectural effects</a:t>
            </a:r>
          </a:p>
          <a:p>
            <a:pPr lvl="1"/>
            <a:r>
              <a:rPr lang="en-US" altLang="en-US" sz="2000" dirty="0"/>
              <a:t>Reduces speedup in parallel portion</a:t>
            </a:r>
            <a:endParaRPr lang="en-US" altLang="en-US" dirty="0"/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Contention: </a:t>
            </a:r>
            <a:r>
              <a:rPr lang="en-US" altLang="en-US" sz="2800" dirty="0"/>
              <a:t>Parallel tasks can share hardware resources, delaying each other</a:t>
            </a:r>
          </a:p>
          <a:p>
            <a:pPr lvl="1"/>
            <a:r>
              <a:rPr lang="en-US" altLang="en-US" sz="2000" dirty="0"/>
              <a:t>Replicating all resources (e.g., memory) expensive</a:t>
            </a:r>
          </a:p>
          <a:p>
            <a:pPr lvl="1"/>
            <a:r>
              <a:rPr lang="en-US" altLang="en-US" sz="2000" dirty="0"/>
              <a:t>Additional latency not present when each task runs alone</a:t>
            </a:r>
          </a:p>
          <a:p>
            <a:pPr lvl="1"/>
            <a:endParaRPr lang="en-US" altLang="en-US" dirty="0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E5DC511E-4029-43E4-AAB1-E9F0E29D8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BE6FF6-4F14-4373-BCA9-F2BE8042108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1ECC4454-E632-48DD-B490-9833F583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469"/>
            <a:ext cx="8229600" cy="1143000"/>
          </a:xfrm>
        </p:spPr>
        <p:txBody>
          <a:bodyPr/>
          <a:lstStyle/>
          <a:p>
            <a:r>
              <a:rPr lang="en-US" altLang="en-US" dirty="0"/>
              <a:t>Difficulty in Parallel Programming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9369C3E9-2B8D-4E88-97D4-0EB3E6B3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099050"/>
          </a:xfrm>
        </p:spPr>
        <p:txBody>
          <a:bodyPr/>
          <a:lstStyle/>
          <a:p>
            <a:r>
              <a:rPr lang="en-US" altLang="en-US" sz="2800" dirty="0"/>
              <a:t>Little difficulty if parallelism is natural</a:t>
            </a:r>
          </a:p>
          <a:p>
            <a:pPr lvl="1"/>
            <a:r>
              <a:rPr lang="ja-JP" altLang="en-US" sz="2000" dirty="0"/>
              <a:t>“</a:t>
            </a:r>
            <a:r>
              <a:rPr lang="en-US" altLang="ja-JP" sz="2000" dirty="0"/>
              <a:t>Embarrassingly parallel</a:t>
            </a:r>
            <a:r>
              <a:rPr lang="ja-JP" altLang="en-US" sz="2000" dirty="0"/>
              <a:t>”</a:t>
            </a:r>
            <a:r>
              <a:rPr lang="en-US" altLang="ja-JP" sz="2000" dirty="0"/>
              <a:t> applications</a:t>
            </a:r>
          </a:p>
          <a:p>
            <a:pPr lvl="1"/>
            <a:r>
              <a:rPr lang="en-US" altLang="en-US" sz="2000" dirty="0"/>
              <a:t>Multimedia, physical simulation, graphics</a:t>
            </a:r>
          </a:p>
          <a:p>
            <a:pPr lvl="1"/>
            <a:r>
              <a:rPr lang="en-US" altLang="en-US" sz="2000" dirty="0"/>
              <a:t>Large web servers, databases?</a:t>
            </a:r>
            <a:endParaRPr lang="en-US" altLang="en-US" sz="1200" dirty="0"/>
          </a:p>
          <a:p>
            <a:r>
              <a:rPr lang="en-US" altLang="en-US" sz="2800" dirty="0"/>
              <a:t>Big difficulty is in </a:t>
            </a:r>
          </a:p>
          <a:p>
            <a:pPr lvl="1"/>
            <a:r>
              <a:rPr lang="en-US" altLang="en-US" sz="2000" dirty="0"/>
              <a:t>Harder to parallelize algorithms</a:t>
            </a:r>
          </a:p>
          <a:p>
            <a:pPr lvl="1"/>
            <a:r>
              <a:rPr lang="en-US" altLang="en-US" sz="2000" dirty="0"/>
              <a:t>Getting parallel programs to work correctly</a:t>
            </a:r>
          </a:p>
          <a:p>
            <a:pPr lvl="1"/>
            <a:r>
              <a:rPr lang="en-US" altLang="en-US" sz="2000" dirty="0"/>
              <a:t>Optimizing performance in the presence of bottlenecks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Much of </a:t>
            </a:r>
            <a:r>
              <a:rPr lang="en-US" altLang="en-US" sz="2800" b="1" dirty="0">
                <a:solidFill>
                  <a:srgbClr val="FF0000"/>
                </a:solidFill>
              </a:rPr>
              <a:t>parallel computer architecture </a:t>
            </a:r>
            <a:r>
              <a:rPr lang="en-US" altLang="en-US" sz="2800" dirty="0">
                <a:solidFill>
                  <a:srgbClr val="FF0000"/>
                </a:solidFill>
              </a:rPr>
              <a:t>is about</a:t>
            </a:r>
          </a:p>
          <a:p>
            <a:pPr lvl="1"/>
            <a:r>
              <a:rPr lang="en-US" altLang="en-US" sz="2000" dirty="0"/>
              <a:t>Designing machines that overcome the sequential and parallel bottlenecks to achieve higher performance and efficiency</a:t>
            </a:r>
          </a:p>
          <a:p>
            <a:pPr lvl="1"/>
            <a:r>
              <a:rPr lang="en-US" altLang="en-US" sz="2000" dirty="0"/>
              <a:t>Making programmer’</a:t>
            </a:r>
            <a:r>
              <a:rPr lang="en-US" altLang="ja-JP" sz="2000" dirty="0"/>
              <a:t>s job easier in writing correct and high-performance parallel programs</a:t>
            </a:r>
            <a:endParaRPr lang="en-US" altLang="en-US" sz="2000" dirty="0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30209FFA-F1A3-4327-8E59-3B313CD50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35111C-CCF9-42DB-8630-000C9D75F5A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A2CC03FE-F1F1-483A-8BD3-BEC7401A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Parallel and Serial Bottlenecks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5BA80D71-59BE-459E-A185-EF195E7E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How do you alleviate some of the serial and parallel bottlenecks in a multi-core processor?</a:t>
            </a:r>
            <a:endParaRPr lang="en-US" altLang="en-US" sz="2800" dirty="0"/>
          </a:p>
          <a:p>
            <a:r>
              <a:rPr lang="en-US" altLang="en-US" sz="2800" dirty="0"/>
              <a:t>We will return to this question in future lectures</a:t>
            </a:r>
          </a:p>
          <a:p>
            <a:r>
              <a:rPr lang="en-US" altLang="en-US" sz="2400" dirty="0"/>
              <a:t>Reading list:</a:t>
            </a:r>
          </a:p>
          <a:p>
            <a:pPr lvl="1"/>
            <a:r>
              <a:rPr lang="en-US" altLang="en-US" sz="2400" dirty="0" err="1"/>
              <a:t>Annavaram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Mitigating Amdahl</a:t>
            </a:r>
            <a:r>
              <a:rPr lang="ja-JP" altLang="en-US" sz="2400" dirty="0">
                <a:solidFill>
                  <a:srgbClr val="0000FF"/>
                </a:solidFill>
              </a:rPr>
              <a:t>’</a:t>
            </a:r>
            <a:r>
              <a:rPr lang="en-US" altLang="ja-JP" sz="2400" dirty="0">
                <a:solidFill>
                  <a:srgbClr val="0000FF"/>
                </a:solidFill>
              </a:rPr>
              <a:t>s Law Through EPI Throttling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2005.</a:t>
            </a:r>
          </a:p>
          <a:p>
            <a:pPr lvl="1"/>
            <a:r>
              <a:rPr lang="en-US" altLang="en-US" sz="2400" dirty="0"/>
              <a:t>Suleman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Accelerating Critical Section Execution with Asymmetric Multi-Core Architectures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ASPLOS 2009. </a:t>
            </a:r>
          </a:p>
          <a:p>
            <a:pPr lvl="1"/>
            <a:r>
              <a:rPr lang="en-US" altLang="en-US" sz="2400" dirty="0"/>
              <a:t>Joao et al., “</a:t>
            </a:r>
            <a:r>
              <a:rPr lang="en-US" altLang="ja-JP" sz="2400" dirty="0">
                <a:solidFill>
                  <a:srgbClr val="0000FF"/>
                </a:solidFill>
              </a:rPr>
              <a:t>Bottleneck Identification and Scheduling in Multithreaded Applications</a:t>
            </a:r>
            <a:r>
              <a:rPr lang="en-US" altLang="ja-JP" sz="2400" dirty="0"/>
              <a:t>,</a:t>
            </a:r>
            <a:r>
              <a:rPr lang="en-US" altLang="en-US" sz="2400" dirty="0"/>
              <a:t>”</a:t>
            </a:r>
            <a:r>
              <a:rPr lang="en-US" altLang="ja-JP" sz="2400" dirty="0"/>
              <a:t> ASPLOS 2012. </a:t>
            </a:r>
          </a:p>
          <a:p>
            <a:pPr lvl="1"/>
            <a:r>
              <a:rPr lang="en-US" altLang="en-US" sz="2400" dirty="0" err="1"/>
              <a:t>Ipek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Core Fusion: Accommodating Software Diversity in Chip Multiprocessors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2007.</a:t>
            </a:r>
          </a:p>
          <a:p>
            <a:pPr lvl="1"/>
            <a:endParaRPr lang="en-US" altLang="ja-JP" sz="2400" dirty="0"/>
          </a:p>
          <a:p>
            <a:endParaRPr lang="en-US" altLang="en-US" sz="2400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76890903-C43E-43B6-A3C5-215A2B21B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759227-632F-461E-9A87-B80A87355A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8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F8D6025-4FF7-4FA4-A777-AC78172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43"/>
            <a:ext cx="8229600" cy="1143000"/>
          </a:xfrm>
        </p:spPr>
        <p:txBody>
          <a:bodyPr/>
          <a:lstStyle/>
          <a:p>
            <a:r>
              <a:rPr lang="en-US" altLang="en-US" dirty="0"/>
              <a:t>Moore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</p:txBody>
      </p:sp>
      <p:pic>
        <p:nvPicPr>
          <p:cNvPr id="31746" name="Content Placeholder 4" descr="moores_law-2005.jpg">
            <a:extLst>
              <a:ext uri="{FF2B5EF4-FFF2-40B4-BE49-F238E27FC236}">
                <a16:creationId xmlns:a16="http://schemas.microsoft.com/office/drawing/2014/main" id="{1BCA6FDC-E009-4CCB-A28B-2B6316C65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8" y="990600"/>
            <a:ext cx="7658100" cy="4303713"/>
          </a:xfrm>
        </p:spPr>
      </p:pic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88326CF-D06B-4C43-956E-769368BFB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56C2A4-7341-466C-ADF0-EF13576AD59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FA58E6C6-6BE5-40C4-BB1D-6E4DC779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007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Moore, 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panose="020B0604030504040204" pitchFamily="34" charset="0"/>
              </a:rPr>
              <a:t>Cramming more components onto integrated circuits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Electronics, 1965.</a:t>
            </a:r>
            <a:endParaRPr lang="en-US" altLang="en-US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C080290D-AF5D-4C35-88A9-98CA28930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A3B44C-9A76-479B-9B43-822364D7351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AE2431C2-84F5-41F8-B965-3FD2C206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763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0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C9335BA-F3AD-42F5-95C9-71455CCF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Multi-Core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50DCA222-646D-447E-8FD9-15321648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Idea</a:t>
            </a:r>
            <a:r>
              <a:rPr lang="en-US" altLang="en-US" sz="2800" dirty="0"/>
              <a:t>: Put multiple processors on the same die</a:t>
            </a:r>
          </a:p>
          <a:p>
            <a:endParaRPr lang="en-US" altLang="en-US" sz="2800" dirty="0"/>
          </a:p>
          <a:p>
            <a:r>
              <a:rPr lang="en-US" altLang="en-US" sz="2800" dirty="0"/>
              <a:t>Technology scaling (Moore</a:t>
            </a:r>
            <a:r>
              <a:rPr lang="ja-JP" altLang="en-US" sz="2800" dirty="0"/>
              <a:t>’</a:t>
            </a:r>
            <a:r>
              <a:rPr lang="en-US" altLang="ja-JP" sz="2800" dirty="0"/>
              <a:t>s Law) enables more transistors to be placed on the same die area</a:t>
            </a:r>
            <a:endParaRPr lang="en-US" altLang="en-US" sz="2800" dirty="0"/>
          </a:p>
          <a:p>
            <a:r>
              <a:rPr lang="en-US" altLang="en-US" sz="2800" dirty="0"/>
              <a:t>What else could you do with the die area you dedicate to multiple processors?</a:t>
            </a:r>
          </a:p>
          <a:p>
            <a:pPr lvl="1"/>
            <a:r>
              <a:rPr lang="en-US" altLang="en-US" sz="2400" dirty="0"/>
              <a:t>Have a bigger, more powerful core</a:t>
            </a:r>
          </a:p>
          <a:p>
            <a:pPr lvl="1"/>
            <a:r>
              <a:rPr lang="en-US" altLang="en-US" sz="2400" dirty="0"/>
              <a:t>Have larger caches in the memory hierarchy</a:t>
            </a:r>
          </a:p>
          <a:p>
            <a:pPr lvl="1"/>
            <a:r>
              <a:rPr lang="en-US" altLang="en-US" sz="2400" dirty="0"/>
              <a:t>Simultaneous multithreading</a:t>
            </a:r>
          </a:p>
          <a:p>
            <a:pPr lvl="1"/>
            <a:r>
              <a:rPr lang="en-US" altLang="en-US" sz="2400" dirty="0"/>
              <a:t>Integrate platform components on chip (e.g., network interface, memory controllers)</a:t>
            </a:r>
          </a:p>
          <a:p>
            <a:pPr lvl="1"/>
            <a:r>
              <a:rPr lang="en-US" altLang="en-US" sz="2400" dirty="0"/>
              <a:t>…</a:t>
            </a:r>
          </a:p>
          <a:p>
            <a:pPr lvl="1"/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705D482-2904-4C09-9994-C17A07C23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77F96C-6570-4102-B879-21678808C2E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lvl="1"/>
            <a:r>
              <a:rPr lang="en-US" altLang="en-US" sz="2400" dirty="0"/>
              <a:t>Larger superscalar issue width, larger instruction window, more execution units, large trace caches, large branch predictors,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+ Improves single-thread performance transparently to programmer, compiler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Very difficult to design (Scalable algorithms for improving single-thread performance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Power hungry – many out-of-order execution structures consume significant power/area when scaled. Why?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Diminishing returns on performance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Does not significantly help memory-bound application performance (Scalable algorithms for this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00B8174-0D44-4148-A985-01BC86D4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Parallel Computers?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4CE167A-FCA7-4E9D-B914-8B6F226F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6205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Parallelism: Doing multiple things at a time</a:t>
            </a:r>
          </a:p>
          <a:p>
            <a:r>
              <a:rPr lang="en-US" altLang="en-US" sz="2400" dirty="0"/>
              <a:t>Things: instructions, operations, tasks</a:t>
            </a:r>
          </a:p>
          <a:p>
            <a:r>
              <a:rPr lang="en-US" altLang="en-US" sz="2400" dirty="0"/>
              <a:t>Main Goal: </a:t>
            </a:r>
            <a:r>
              <a:rPr lang="en-US" altLang="en-US" sz="2400" dirty="0">
                <a:solidFill>
                  <a:srgbClr val="FF0000"/>
                </a:solidFill>
              </a:rPr>
              <a:t>Improve performance (Execution time or task throughput)</a:t>
            </a:r>
          </a:p>
          <a:p>
            <a:pPr lvl="2"/>
            <a:r>
              <a:rPr lang="en-US" altLang="en-US" dirty="0"/>
              <a:t>Execution time of a program governed by 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  <a:p>
            <a:r>
              <a:rPr lang="en-US" altLang="en-US" sz="2400" dirty="0"/>
              <a:t>Other Goals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Reduce power consumption</a:t>
            </a:r>
          </a:p>
          <a:p>
            <a:pPr lvl="2"/>
            <a:r>
              <a:rPr lang="en-US" altLang="en-US" dirty="0"/>
              <a:t>(4N units at </a:t>
            </a:r>
            <a:r>
              <a:rPr lang="en-US" altLang="en-US" dirty="0" err="1"/>
              <a:t>freq</a:t>
            </a:r>
            <a:r>
              <a:rPr lang="en-US" altLang="en-US" dirty="0"/>
              <a:t> F/4) consume less power than (N units at </a:t>
            </a:r>
            <a:r>
              <a:rPr lang="en-US" altLang="en-US" dirty="0" err="1"/>
              <a:t>freq</a:t>
            </a:r>
            <a:r>
              <a:rPr lang="en-US" altLang="en-US" dirty="0"/>
              <a:t> F)</a:t>
            </a:r>
          </a:p>
          <a:p>
            <a:pPr lvl="2"/>
            <a:r>
              <a:rPr lang="en-US" altLang="en-US" dirty="0"/>
              <a:t>Why? 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Improve cost efficiency and scalability, reduce complexity</a:t>
            </a:r>
          </a:p>
          <a:p>
            <a:pPr lvl="2"/>
            <a:r>
              <a:rPr lang="en-US" altLang="en-US" dirty="0"/>
              <a:t>Harder to design a single unit that performs as well as N simpler units</a:t>
            </a:r>
            <a:endParaRPr lang="en-US" altLang="en-US" sz="2400" dirty="0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D7CFB387-7311-472A-9BF4-D15F725F6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ED65F0-826C-4836-BB4C-8136133D87D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B147651-59B5-4E4E-A483-61E71610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6324"/>
            <a:ext cx="9144000" cy="1143000"/>
          </a:xfrm>
        </p:spPr>
        <p:txBody>
          <a:bodyPr/>
          <a:lstStyle/>
          <a:p>
            <a:r>
              <a:rPr lang="en-US" altLang="en-US" dirty="0"/>
              <a:t>Large </a:t>
            </a:r>
            <a:r>
              <a:rPr lang="en-US" altLang="en-US" dirty="0" err="1"/>
              <a:t>Superscalar+OoO</a:t>
            </a:r>
            <a:r>
              <a:rPr lang="en-US" altLang="en-US" dirty="0"/>
              <a:t> vs. </a:t>
            </a:r>
            <a:r>
              <a:rPr lang="en-US" altLang="en-US" dirty="0" err="1"/>
              <a:t>MultiCore</a:t>
            </a:r>
            <a:endParaRPr lang="en-US" altLang="en-US" dirty="0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04D99FA-07B9-48C0-A887-912ED723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Olukotun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The Case for a Single-Chip Multiprocessor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ASPLOS 1996</a:t>
            </a:r>
            <a:r>
              <a:rPr lang="en-US" altLang="ja-JP" dirty="0"/>
              <a:t>.</a:t>
            </a:r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3E7BFE78-6669-4FEC-9493-A1F07673D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EC4E8D7-31A1-4866-A684-6C7ADD175DC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5844" name="Picture 6" descr="olukotun-cmp.tiff">
            <a:extLst>
              <a:ext uri="{FF2B5EF4-FFF2-40B4-BE49-F238E27FC236}">
                <a16:creationId xmlns:a16="http://schemas.microsoft.com/office/drawing/2014/main" id="{A924F58E-13D4-4DDA-94A0-5EC21D46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42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59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7175"/>
            <a:ext cx="8610600" cy="5194300"/>
          </a:xfrm>
        </p:spPr>
        <p:txBody>
          <a:bodyPr/>
          <a:lstStyle/>
          <a:p>
            <a:r>
              <a:rPr lang="en-US" altLang="en-US" dirty="0"/>
              <a:t>Multi-core 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Simpler cores </a:t>
            </a:r>
            <a:r>
              <a:rPr lang="en-US" altLang="en-US" dirty="0">
                <a:sym typeface="Wingdings" panose="05000000000000000000" pitchFamily="2" charset="2"/>
              </a:rPr>
              <a:t> more power efficient, lower complexity, easier to design and replicate, higher frequency (shorter wires, smaller structures)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throughput on </a:t>
            </a:r>
            <a:r>
              <a:rPr lang="en-US" altLang="en-US" dirty="0" err="1">
                <a:sym typeface="Wingdings" panose="05000000000000000000" pitchFamily="2" charset="2"/>
              </a:rPr>
              <a:t>multiprogrammed</a:t>
            </a:r>
            <a:r>
              <a:rPr lang="en-US" altLang="en-US" dirty="0">
                <a:sym typeface="Wingdings" panose="05000000000000000000" pitchFamily="2" charset="2"/>
              </a:rPr>
              <a:t> workloads  reduced context switches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performance in parallel applications 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194300"/>
          </a:xfrm>
        </p:spPr>
        <p:txBody>
          <a:bodyPr/>
          <a:lstStyle/>
          <a:p>
            <a:r>
              <a:rPr lang="en-US" altLang="en-US" dirty="0">
                <a:sym typeface="Wingdings" panose="05000000000000000000" pitchFamily="2" charset="2"/>
              </a:rPr>
              <a:t>Multi-core disadvantages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Requires parallel tasks/threads to improve performance (parallel programming)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Resource sharing can reduce single-thread performance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Shared hardware resources need to be managed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Number of pins limits data supply for increased demand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0FB47C4-4433-4D0F-8E7D-B2A53803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 Points…</a:t>
            </a:r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5BBD9E9E-9A5F-4D71-A10E-A8ECA768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2640"/>
          <a:stretch>
            <a:fillRect/>
          </a:stretch>
        </p:blipFill>
        <p:spPr>
          <a:xfrm>
            <a:off x="381000" y="1171575"/>
            <a:ext cx="8229600" cy="4964113"/>
          </a:xfrm>
        </p:spPr>
      </p:pic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3140881D-7BF2-4DFE-A45D-A9DAC7677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F73F0D-D9A8-4540-B8F7-3261340988F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BB242F8-8A39-443D-B37C-4C5DB37F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F2E8-2A34-4F66-AF48-93202802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7434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Bigger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Improves single-thread performance transparently to programmer, compiler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 to design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Diminishing single-thread performance returns from cache size. Why?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Multiple levels complicate memory hierarchy 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1382A35D-3623-4BC8-A555-5F1B1717B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B210A7-0D23-43E8-97E0-C083E0C2395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A94B45B-B940-43CA-B9D1-1CA8B0F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66"/>
            <a:ext cx="8229600" cy="1143000"/>
          </a:xfrm>
        </p:spPr>
        <p:txBody>
          <a:bodyPr/>
          <a:lstStyle/>
          <a:p>
            <a:r>
              <a:rPr lang="en-US" altLang="en-US" dirty="0"/>
              <a:t>Cache vs. Core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E90A881-86B3-4637-9FAA-A2844AE29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AE991D-78F2-4622-AD3F-39DBFB5315E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B526818F-24FD-45EE-8732-C1532DF04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8300" y="1519238"/>
          <a:ext cx="612775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395913" imgH="2828925" progId="Excel.Chart.8">
                  <p:embed/>
                </p:oleObj>
              </mc:Choice>
              <mc:Fallback>
                <p:oleObj name="Chart" r:id="rId2" imgW="3395913" imgH="2828925" progId="Excel.Chart.8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B526818F-24FD-45EE-8732-C1532DF04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519238"/>
                        <a:ext cx="612775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AAA3BE5-88ED-45BB-9CF4-8031AAED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5297488"/>
            <a:ext cx="908050" cy="417512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51C322-A2F9-451F-8A4D-373BA3A4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4879975"/>
            <a:ext cx="908050" cy="417513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06F868A3-19E0-490F-9FF2-A59FFDE65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6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id="{3A1BB12B-F616-417A-B8A3-EA378C93A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3500" y="3546475"/>
            <a:ext cx="3175" cy="230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6C81488-BC2B-4D36-84D3-712D70CD3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2625725"/>
            <a:ext cx="0" cy="323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12396742-13C4-4D69-8E98-10FD67107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25" y="3546475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">
            <a:extLst>
              <a:ext uri="{FF2B5EF4-FFF2-40B4-BE49-F238E27FC236}">
                <a16:creationId xmlns:a16="http://schemas.microsoft.com/office/drawing/2014/main" id="{BA754380-59A2-44CB-81E8-7CA494B71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D59225F9-5C6D-48B7-AC2A-2B4EF7885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Rectangle 12">
            <a:extLst>
              <a:ext uri="{FF2B5EF4-FFF2-40B4-BE49-F238E27FC236}">
                <a16:creationId xmlns:a16="http://schemas.microsoft.com/office/drawing/2014/main" id="{147DBBF3-DE1E-4175-A19D-EA7074ED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5245100"/>
            <a:ext cx="630237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4" name="Rectangle 13">
            <a:extLst>
              <a:ext uri="{FF2B5EF4-FFF2-40B4-BE49-F238E27FC236}">
                <a16:creationId xmlns:a16="http://schemas.microsoft.com/office/drawing/2014/main" id="{FE036A31-9141-4D4F-B7F6-CB5E9D47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7752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44CD858-BF34-43FD-AD1A-2D683DF3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3053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CCEEFF0-12E5-4102-A124-77845E1B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38354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1412B79-E0CC-452E-8C9B-F13C53DF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9B44393-0940-4438-B124-A52385B9A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BF483F-E225-44DA-B8AA-DFC04B0F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2213468-FABE-4085-B96B-2425C9BF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6A991E9-EE0D-4354-947C-AAC98613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3494088"/>
            <a:ext cx="9271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DD5CBE07-A2BF-4259-A515-3D0449BD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543175"/>
            <a:ext cx="722312" cy="3167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ECA56F10-4779-425E-BC01-3CF7B8BE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289050"/>
            <a:ext cx="6985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83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Exploits thread-level parallelism (just like multi-core)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Good single-thread performance with SMT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No need to have an entire core for another thread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Parallel performance aided by tight sharing of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Scalability is limited: need bigger register files, larger issue width (and associated costs) to have many threads </a:t>
            </a:r>
            <a:r>
              <a:rPr lang="en-US" altLang="en-US" dirty="0">
                <a:sym typeface="Wingdings" panose="05000000000000000000" pitchFamily="2" charset="2"/>
              </a:rPr>
              <a:t> complex with many threads</a:t>
            </a: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Parallel performance limited by shared fetch bandwidth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Extensive resource sharing at the pipeline and memory system reduces both single-thread and parallel application performance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7FCA64-3DFB-4075-B67A-D88FFD27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EA25F0AF-BC63-4825-B5AD-6E11E808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958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Integrate platform components on chip instead</a:t>
            </a:r>
          </a:p>
          <a:p>
            <a:endParaRPr lang="en-US" alt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Speeds up many system functions (e.g., network interface cards, Ethernet controller, memory controller, I/O controller)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Not all applications benefit (e.g., CPU intensive code sections)</a:t>
            </a:r>
          </a:p>
          <a:p>
            <a:pPr>
              <a:buFontTx/>
              <a:buChar char="-"/>
            </a:pPr>
            <a:endParaRPr lang="en-US" alt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1CC8255-5DED-4FB0-959E-64C8D906A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804965-FD26-4E3C-973B-047DD3DBBD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Smaller die size (for the same processing 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More memory bandwidth (no pin bottleneck)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Fewer shared resources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less contention between threads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B4238C82-155C-457A-ADC9-78973606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en-US" sz="3600" dirty="0"/>
              <a:t>Types of Parallelism &amp; How to Exploit Them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EEE015B6-CD35-4BA3-903F-21488315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dirty="0"/>
              <a:t>Instruction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instructions within a stream can be executed in parallel</a:t>
            </a:r>
          </a:p>
          <a:p>
            <a:pPr lvl="1"/>
            <a:r>
              <a:rPr lang="en-US" altLang="en-US" sz="2000" dirty="0"/>
              <a:t>Pipelining, out-of-order execution, speculative execution, VLIW</a:t>
            </a:r>
          </a:p>
          <a:p>
            <a:pPr lvl="1"/>
            <a:r>
              <a:rPr lang="en-US" altLang="en-US" sz="2000" dirty="0"/>
              <a:t>Dataflow</a:t>
            </a:r>
            <a:endParaRPr lang="en-US" altLang="en-US" dirty="0"/>
          </a:p>
          <a:p>
            <a:r>
              <a:rPr lang="en-US" altLang="en-US" dirty="0"/>
              <a:t>Data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pieces of data can be operated on in parallel</a:t>
            </a:r>
          </a:p>
          <a:p>
            <a:pPr lvl="1"/>
            <a:r>
              <a:rPr lang="en-US" altLang="en-US" sz="2000" dirty="0"/>
              <a:t>SIMD: Vector processing, array processing</a:t>
            </a:r>
          </a:p>
          <a:p>
            <a:pPr lvl="1"/>
            <a:r>
              <a:rPr lang="en-US" altLang="en-US" sz="2000" dirty="0"/>
              <a:t>Systolic arrays, streaming processors</a:t>
            </a:r>
            <a:endParaRPr lang="en-US" altLang="en-US" dirty="0"/>
          </a:p>
          <a:p>
            <a:r>
              <a:rPr lang="en-US" altLang="en-US" dirty="0"/>
              <a:t>Task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</a:t>
            </a:r>
            <a:r>
              <a:rPr lang="ja-JP" altLang="en-US" sz="2000" dirty="0">
                <a:solidFill>
                  <a:srgbClr val="0000FF"/>
                </a:solidFill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tasks/threads</a:t>
            </a:r>
            <a:r>
              <a:rPr lang="ja-JP" altLang="en-US" sz="2000" dirty="0">
                <a:solidFill>
                  <a:srgbClr val="0000FF"/>
                </a:solidFill>
              </a:rPr>
              <a:t>”</a:t>
            </a:r>
            <a:r>
              <a:rPr lang="en-US" altLang="ja-JP" sz="2000" dirty="0">
                <a:solidFill>
                  <a:srgbClr val="0000FF"/>
                </a:solidFill>
              </a:rPr>
              <a:t> can be executed in parallel</a:t>
            </a:r>
          </a:p>
          <a:p>
            <a:pPr lvl="1"/>
            <a:r>
              <a:rPr lang="en-US" altLang="en-US" sz="2000" dirty="0"/>
              <a:t>Multithreading</a:t>
            </a:r>
          </a:p>
          <a:p>
            <a:pPr lvl="1"/>
            <a:r>
              <a:rPr lang="en-US" altLang="en-US" sz="2000" dirty="0"/>
              <a:t>Multiprocessing (multi-core)</a:t>
            </a:r>
          </a:p>
          <a:p>
            <a:pPr lvl="1"/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9D3A753D-6161-45A0-B193-40DB41352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B1E49C-99E8-46C3-9EA1-3C7EB096C9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Long latencies between cores (need to go off chip)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shared data accesses limit performance  parallel application scalability is limited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Worse resource efficiency due to less sharing </a:t>
            </a:r>
            <a:r>
              <a:rPr lang="en-US" altLang="en-US" dirty="0">
                <a:sym typeface="Wingdings" panose="05000000000000000000" pitchFamily="2" charset="2"/>
              </a:rPr>
              <a:t> worse power/energy efficiency </a:t>
            </a:r>
            <a:endParaRPr lang="en-US" altLang="en-US" dirty="0"/>
          </a:p>
          <a:p>
            <a:pPr lvl="1">
              <a:buFontTx/>
              <a:buChar char="-"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06B81F26-3BDD-413A-AFA6-0ED1E0FF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9A3AE5C-0AC9-44AB-BEAA-860C8B35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Other alternatives?</a:t>
            </a:r>
          </a:p>
          <a:p>
            <a:pPr lvl="1"/>
            <a:r>
              <a:rPr lang="en-US" altLang="en-US" dirty="0"/>
              <a:t>Clustering?</a:t>
            </a:r>
          </a:p>
          <a:p>
            <a:pPr lvl="1"/>
            <a:r>
              <a:rPr lang="en-US" altLang="en-US" dirty="0"/>
              <a:t>Dataflow? EDGE?</a:t>
            </a:r>
          </a:p>
          <a:p>
            <a:pPr lvl="1"/>
            <a:r>
              <a:rPr lang="en-US" altLang="en-US" dirty="0"/>
              <a:t>Vector processors (SIMD)?</a:t>
            </a:r>
          </a:p>
          <a:p>
            <a:pPr lvl="1"/>
            <a:r>
              <a:rPr lang="en-US" altLang="en-US" dirty="0"/>
              <a:t>Integrating DRAM on chip?</a:t>
            </a:r>
          </a:p>
          <a:p>
            <a:pPr lvl="1"/>
            <a:r>
              <a:rPr lang="en-US" altLang="en-US" dirty="0"/>
              <a:t>Reconfigurable logic? (general purpose?)</a:t>
            </a:r>
          </a:p>
          <a:p>
            <a:pPr lvl="1"/>
            <a:r>
              <a:rPr lang="en-US" altLang="en-US" dirty="0"/>
              <a:t>Specialized accelerators (e.g., ML, JPEG encoding </a:t>
            </a:r>
            <a:r>
              <a:rPr lang="en-US" altLang="en-US" dirty="0" err="1"/>
              <a:t>etc</a:t>
            </a:r>
            <a:r>
              <a:rPr lang="en-US" altLang="en-US"/>
              <a:t>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466BBF78-3130-4423-BD5D-F81C1729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F30D62-2E4A-4003-BD87-BD4EDF63E12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3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8C89-0DE0-4FF3-81FE-F1E05485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next week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9457-5853-4534-8B7B-7CA48E75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hlinkClick r:id="rId2"/>
              </a:rPr>
              <a:t>Exploiting ILP, TLP, and DLP with the polymorphous TRIPS architecture</a:t>
            </a:r>
            <a:r>
              <a:rPr lang="en-US" dirty="0"/>
              <a:t>”, K. </a:t>
            </a:r>
            <a:r>
              <a:rPr lang="en-US" dirty="0" err="1"/>
              <a:t>Sankaralingam</a:t>
            </a:r>
            <a:r>
              <a:rPr lang="en-US" dirty="0"/>
              <a:t>, ISCA 2003.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8D80-F5D5-470D-BD48-7E577EA8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119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1408D45-AE18-42A8-9C5E-76AC6D6E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Summary: Multi-Core Alternatives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C4633E23-90A9-4BCF-8FA9-2A23A01D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Bigger, more powerful single core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Bigger caches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(Simultaneous) multithreading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Integrate platform components on chip instead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More scalable superscalar, out-of-order engines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Traditional symmetric multiprocessors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And more!</a:t>
            </a:r>
            <a:endParaRPr lang="en-US" altLang="en-US" dirty="0"/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D25C5C53-5A62-4FE0-86B4-F90A2C2D3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314F75-4879-40A7-B27D-EB6054EFD9C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 Examples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79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7F83F3E-3EE8-4E9A-9224-3C270560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Cores on Chip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2A104680-D3F6-44D9-A19C-34796DE5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Simpler and lower power than a single large core</a:t>
            </a:r>
          </a:p>
          <a:p>
            <a:r>
              <a:rPr lang="en-US" altLang="en-US" sz="2800" dirty="0"/>
              <a:t>Large scale parallelism on chip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F590D18D-EED6-4BF5-BA1A-FE4274F59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1DA299-D170-4A31-8C61-FCE00D639D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2468" name="Group 40">
            <a:extLst>
              <a:ext uri="{FF2B5EF4-FFF2-40B4-BE49-F238E27FC236}">
                <a16:creationId xmlns:a16="http://schemas.microsoft.com/office/drawing/2014/main" id="{0575D507-A65D-4380-A361-DE4CC0D3CEA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235200"/>
            <a:ext cx="1847850" cy="1808163"/>
            <a:chOff x="3647468" y="1676931"/>
            <a:chExt cx="1848260" cy="1808173"/>
          </a:xfrm>
        </p:grpSpPr>
        <p:pic>
          <p:nvPicPr>
            <p:cNvPr id="62489" name="Picture 33" descr="cell-diephoto.jpg">
              <a:extLst>
                <a:ext uri="{FF2B5EF4-FFF2-40B4-BE49-F238E27FC236}">
                  <a16:creationId xmlns:a16="http://schemas.microsoft.com/office/drawing/2014/main" id="{63207227-73F3-4B82-A2B1-D962FB0A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10641" r="5714" b="11047"/>
            <a:stretch>
              <a:fillRect/>
            </a:stretch>
          </p:blipFill>
          <p:spPr bwMode="auto">
            <a:xfrm>
              <a:off x="3647468" y="1676931"/>
              <a:ext cx="18482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0" name="TextBox 8">
              <a:extLst>
                <a:ext uri="{FF2B5EF4-FFF2-40B4-BE49-F238E27FC236}">
                  <a16:creationId xmlns:a16="http://schemas.microsoft.com/office/drawing/2014/main" id="{C115F238-B32F-4A7C-B161-11F7B8767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468" y="2869681"/>
              <a:ext cx="1274990" cy="6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Cell BE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8+1 cores</a:t>
              </a:r>
            </a:p>
          </p:txBody>
        </p:sp>
      </p:grpSp>
      <p:grpSp>
        <p:nvGrpSpPr>
          <p:cNvPr id="62469" name="Group 39">
            <a:extLst>
              <a:ext uri="{FF2B5EF4-FFF2-40B4-BE49-F238E27FC236}">
                <a16:creationId xmlns:a16="http://schemas.microsoft.com/office/drawing/2014/main" id="{7C580635-196E-4A2D-84A7-92018CB66D6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235200"/>
            <a:ext cx="2206625" cy="1806575"/>
            <a:chOff x="2223822" y="1484985"/>
            <a:chExt cx="2206183" cy="1806217"/>
          </a:xfrm>
        </p:grpSpPr>
        <p:sp>
          <p:nvSpPr>
            <p:cNvPr id="62487" name="TextBox 36">
              <a:extLst>
                <a:ext uri="{FF2B5EF4-FFF2-40B4-BE49-F238E27FC236}">
                  <a16:creationId xmlns:a16="http://schemas.microsoft.com/office/drawing/2014/main" id="{79D28607-3734-4E9F-A017-50ED0D6FE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822" y="2675824"/>
              <a:ext cx="1315796" cy="61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Core i7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  <a:endPara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488" name="Picture 30" descr="3177_01.png">
              <a:extLst>
                <a:ext uri="{FF2B5EF4-FFF2-40B4-BE49-F238E27FC236}">
                  <a16:creationId xmlns:a16="http://schemas.microsoft.com/office/drawing/2014/main" id="{E77C9216-8F2B-4FF1-B948-43F3AB236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2220" r="3780" b="12109"/>
            <a:stretch>
              <a:fillRect/>
            </a:stretch>
          </p:blipFill>
          <p:spPr bwMode="auto">
            <a:xfrm>
              <a:off x="2223822" y="1484985"/>
              <a:ext cx="2206183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0" name="Group 38">
            <a:extLst>
              <a:ext uri="{FF2B5EF4-FFF2-40B4-BE49-F238E27FC236}">
                <a16:creationId xmlns:a16="http://schemas.microsoft.com/office/drawing/2014/main" id="{E28D235A-AAD5-4C2C-912C-8B055E96ACF6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4318000"/>
            <a:ext cx="1984375" cy="1755775"/>
            <a:chOff x="6769103" y="859632"/>
            <a:chExt cx="1983636" cy="1755215"/>
          </a:xfrm>
        </p:grpSpPr>
        <p:pic>
          <p:nvPicPr>
            <p:cNvPr id="62485" name="Picture 2" descr="C:\Daten\talks\invited\ferc2010\material\Tilera_TILE-Gx100.jpg">
              <a:extLst>
                <a:ext uri="{FF2B5EF4-FFF2-40B4-BE49-F238E27FC236}">
                  <a16:creationId xmlns:a16="http://schemas.microsoft.com/office/drawing/2014/main" id="{905F1C21-4DA1-49D6-B020-6B6673861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59" y="859632"/>
              <a:ext cx="13794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6" name="TextBox 8">
              <a:extLst>
                <a:ext uri="{FF2B5EF4-FFF2-40B4-BE49-F238E27FC236}">
                  <a16:creationId xmlns:a16="http://schemas.microsoft.com/office/drawing/2014/main" id="{9D5F57E5-CAC0-44C1-AC5E-7025203EE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103" y="1999294"/>
              <a:ext cx="19836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Tilera TILE Gx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100 cores, networked</a:t>
              </a:r>
            </a:p>
          </p:txBody>
        </p:sp>
      </p:grpSp>
      <p:grpSp>
        <p:nvGrpSpPr>
          <p:cNvPr id="62471" name="Group 38">
            <a:extLst>
              <a:ext uri="{FF2B5EF4-FFF2-40B4-BE49-F238E27FC236}">
                <a16:creationId xmlns:a16="http://schemas.microsoft.com/office/drawing/2014/main" id="{793BAC42-E964-4BF1-AB1B-930069A993EC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35200"/>
            <a:ext cx="1538288" cy="1811338"/>
            <a:chOff x="241300" y="4189413"/>
            <a:chExt cx="1538944" cy="1811568"/>
          </a:xfrm>
        </p:grpSpPr>
        <p:pic>
          <p:nvPicPr>
            <p:cNvPr id="62483" name="Picture 2" descr="C:\franzf\talks\invited\dagstuhl-2010\material\6686259_img.jpg">
              <a:extLst>
                <a:ext uri="{FF2B5EF4-FFF2-40B4-BE49-F238E27FC236}">
                  <a16:creationId xmlns:a16="http://schemas.microsoft.com/office/drawing/2014/main" id="{7580F29D-87BE-46D9-ACC2-AF7F0CCFF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9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4" name="TextBox 8">
              <a:extLst>
                <a:ext uri="{FF2B5EF4-FFF2-40B4-BE49-F238E27FC236}">
                  <a16:creationId xmlns:a16="http://schemas.microsoft.com/office/drawing/2014/main" id="{400392FD-30E3-4BE5-A609-F31131A25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4479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POWER7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</a:p>
          </p:txBody>
        </p:sp>
      </p:grpSp>
      <p:grpSp>
        <p:nvGrpSpPr>
          <p:cNvPr id="62472" name="Group 44">
            <a:extLst>
              <a:ext uri="{FF2B5EF4-FFF2-40B4-BE49-F238E27FC236}">
                <a16:creationId xmlns:a16="http://schemas.microsoft.com/office/drawing/2014/main" id="{7ABD774D-EDA2-4121-9A13-10092E0AF26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18000"/>
            <a:ext cx="1879600" cy="1789113"/>
            <a:chOff x="3809208" y="4471194"/>
            <a:chExt cx="1879641" cy="1789346"/>
          </a:xfrm>
        </p:grpSpPr>
        <p:sp>
          <p:nvSpPr>
            <p:cNvPr id="62481" name="TextBox 8">
              <a:extLst>
                <a:ext uri="{FF2B5EF4-FFF2-40B4-BE49-F238E27FC236}">
                  <a16:creationId xmlns:a16="http://schemas.microsoft.com/office/drawing/2014/main" id="{4C6D43D7-F8E4-4022-B83C-6846A42FF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208" y="5644987"/>
              <a:ext cx="18796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SCC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48 cores, networked</a:t>
              </a:r>
            </a:p>
          </p:txBody>
        </p:sp>
        <p:pic>
          <p:nvPicPr>
            <p:cNvPr id="62482" name="Picture 5" descr="C:\Daten\talks\invited\ferc2010\material\scc.jpg">
              <a:extLst>
                <a:ext uri="{FF2B5EF4-FFF2-40B4-BE49-F238E27FC236}">
                  <a16:creationId xmlns:a16="http://schemas.microsoft.com/office/drawing/2014/main" id="{8C198EE8-7197-4F65-B140-9DED896A9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46551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3" name="Group 47">
            <a:extLst>
              <a:ext uri="{FF2B5EF4-FFF2-40B4-BE49-F238E27FC236}">
                <a16:creationId xmlns:a16="http://schemas.microsoft.com/office/drawing/2014/main" id="{A1A24F6C-52C3-424B-8C78-99F40067276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318000"/>
            <a:ext cx="1363663" cy="1800225"/>
            <a:chOff x="5252245" y="4774407"/>
            <a:chExt cx="1363286" cy="1800456"/>
          </a:xfrm>
        </p:grpSpPr>
        <p:sp>
          <p:nvSpPr>
            <p:cNvPr id="62479" name="TextBox 8">
              <a:extLst>
                <a:ext uri="{FF2B5EF4-FFF2-40B4-BE49-F238E27FC236}">
                  <a16:creationId xmlns:a16="http://schemas.microsoft.com/office/drawing/2014/main" id="{1CA689B2-14CA-44EF-A2B2-0605C18F3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13632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Nvidia Fermi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448 “cores”</a:t>
              </a:r>
            </a:p>
          </p:txBody>
        </p:sp>
        <p:pic>
          <p:nvPicPr>
            <p:cNvPr id="62480" name="Picture 6" descr="C:\Daten\talks\invited\ferc2010\material\Fermi_Die_FINAL.png">
              <a:extLst>
                <a:ext uri="{FF2B5EF4-FFF2-40B4-BE49-F238E27FC236}">
                  <a16:creationId xmlns:a16="http://schemas.microsoft.com/office/drawing/2014/main" id="{A19DB690-F2C7-485C-BADF-14A870866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4" name="Group 78">
            <a:extLst>
              <a:ext uri="{FF2B5EF4-FFF2-40B4-BE49-F238E27FC236}">
                <a16:creationId xmlns:a16="http://schemas.microsoft.com/office/drawing/2014/main" id="{59D71B1F-4CC1-4A81-8772-0790F055282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35200"/>
            <a:ext cx="1676400" cy="2139950"/>
            <a:chOff x="533400" y="1371600"/>
            <a:chExt cx="1676399" cy="2139553"/>
          </a:xfrm>
        </p:grpSpPr>
        <p:pic>
          <p:nvPicPr>
            <p:cNvPr id="62477" name="Content Placeholder 6" descr="barcelona-die-photo-color.jpg">
              <a:extLst>
                <a:ext uri="{FF2B5EF4-FFF2-40B4-BE49-F238E27FC236}">
                  <a16:creationId xmlns:a16="http://schemas.microsoft.com/office/drawing/2014/main" id="{389123AC-AA4B-47A6-9EC2-E6F92297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8" name="TextBox 8">
              <a:extLst>
                <a:ext uri="{FF2B5EF4-FFF2-40B4-BE49-F238E27FC236}">
                  <a16:creationId xmlns:a16="http://schemas.microsoft.com/office/drawing/2014/main" id="{69ED224D-48D5-4D00-B44D-D1E8118E9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6420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AMD Barcelona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 cores</a:t>
              </a:r>
            </a:p>
          </p:txBody>
        </p:sp>
      </p:grpSp>
      <p:pic>
        <p:nvPicPr>
          <p:cNvPr id="62475" name="Picture 80">
            <a:extLst>
              <a:ext uri="{FF2B5EF4-FFF2-40B4-BE49-F238E27FC236}">
                <a16:creationId xmlns:a16="http://schemas.microsoft.com/office/drawing/2014/main" id="{8D15DC53-5263-4438-BF99-A8035535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8000"/>
            <a:ext cx="220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Box 8">
            <a:extLst>
              <a:ext uri="{FF2B5EF4-FFF2-40B4-BE49-F238E27FC236}">
                <a16:creationId xmlns:a16="http://schemas.microsoft.com/office/drawing/2014/main" id="{669B94FB-E219-4C42-B989-33256FD4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40400"/>
            <a:ext cx="1468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Sun Niagara II</a:t>
            </a:r>
          </a:p>
          <a:p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 cores</a:t>
            </a:r>
          </a:p>
        </p:txBody>
      </p:sp>
    </p:spTree>
    <p:extLst>
      <p:ext uri="{BB962C8B-B14F-4D97-AF65-F5344CB8AC3E}">
        <p14:creationId xmlns:p14="http://schemas.microsoft.com/office/powerpoint/2010/main" val="175785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2F436281-3A0D-4483-A216-93AADAAC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 Multiple Cores on Chip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338A-3333-4AE8-8A2F-E34D9E2E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77375"/>
            <a:ext cx="8610600" cy="5194300"/>
          </a:xfrm>
        </p:spPr>
        <p:txBody>
          <a:bodyPr/>
          <a:lstStyle/>
          <a:p>
            <a:r>
              <a:rPr lang="en-US" altLang="en-US" dirty="0"/>
              <a:t>What we want:</a:t>
            </a:r>
          </a:p>
          <a:p>
            <a:pPr lvl="1"/>
            <a:r>
              <a:rPr lang="en-US" altLang="en-US" dirty="0"/>
              <a:t>N times the performance with N times the cores when we parallelize an application on N cores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we get:</a:t>
            </a:r>
          </a:p>
          <a:p>
            <a:pPr lvl="1"/>
            <a:r>
              <a:rPr lang="en-US" altLang="en-US" dirty="0"/>
              <a:t>Amdahl’s Law (serial bottleneck)</a:t>
            </a:r>
          </a:p>
          <a:p>
            <a:pPr lvl="1"/>
            <a:r>
              <a:rPr lang="en-US" altLang="en-US" dirty="0"/>
              <a:t>Bottlenecks in the parallel portion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EEBAFCBF-7B7D-4B52-8407-1E463DF11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1E1338-B2CC-437E-ABA8-657CC8AB88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86FA464-A32C-4F75-8525-C6E2D363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755650"/>
          </a:xfrm>
        </p:spPr>
        <p:txBody>
          <a:bodyPr/>
          <a:lstStyle/>
          <a:p>
            <a:r>
              <a:rPr lang="en-US" altLang="en-US" sz="3600"/>
              <a:t>The Problem: Serialized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EA5F-CDC1-4989-BAC5-80EACCEF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Many parallel programs cannot be parallelized completely</a:t>
            </a:r>
          </a:p>
          <a:p>
            <a:r>
              <a:rPr lang="en-US" altLang="en-US" sz="2800" dirty="0"/>
              <a:t>Causes of serialized code sections</a:t>
            </a:r>
          </a:p>
          <a:p>
            <a:pPr lvl="1"/>
            <a:r>
              <a:rPr lang="en-US" altLang="en-US" sz="2400" dirty="0"/>
              <a:t>Sequential portions (Amdahl’s “serial part”)</a:t>
            </a:r>
          </a:p>
          <a:p>
            <a:pPr lvl="1"/>
            <a:r>
              <a:rPr lang="en-US" altLang="en-US" sz="2400" dirty="0"/>
              <a:t>Critical sections</a:t>
            </a:r>
          </a:p>
          <a:p>
            <a:pPr lvl="1"/>
            <a:r>
              <a:rPr lang="en-US" altLang="en-US" sz="2400" dirty="0"/>
              <a:t>Barriers</a:t>
            </a:r>
          </a:p>
          <a:p>
            <a:pPr lvl="1"/>
            <a:r>
              <a:rPr lang="en-US" altLang="en-US" sz="2400" dirty="0"/>
              <a:t>Limiter stages in pipelined programs</a:t>
            </a:r>
          </a:p>
          <a:p>
            <a:r>
              <a:rPr lang="en-US" altLang="en-US" sz="2800" dirty="0"/>
              <a:t>Serialized code sections</a:t>
            </a:r>
          </a:p>
          <a:p>
            <a:pPr lvl="1"/>
            <a:r>
              <a:rPr lang="en-US" altLang="en-US" sz="2400" dirty="0"/>
              <a:t>Reduce performance</a:t>
            </a:r>
          </a:p>
          <a:p>
            <a:pPr lvl="1"/>
            <a:r>
              <a:rPr lang="en-US" altLang="en-US" sz="2400" dirty="0"/>
              <a:t>Limit scalability</a:t>
            </a:r>
          </a:p>
          <a:p>
            <a:pPr lvl="1"/>
            <a:r>
              <a:rPr lang="en-US" altLang="en-US" sz="2400" dirty="0"/>
              <a:t>Waste energy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51D9B9D7-1207-4220-AE47-89340AEC7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C9D339-7E27-430D-9DF4-D55ECE8025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A2FC7C5-7A92-43ED-80E9-6B0DF2BC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altLang="en-US" dirty="0"/>
              <a:t>Demands in Different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9B17-163C-4525-81C3-D42BE6AD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What we want:</a:t>
            </a:r>
          </a:p>
          <a:p>
            <a:r>
              <a:rPr lang="en-US" altLang="en-US" sz="2800" dirty="0"/>
              <a:t>In a serialized code section </a:t>
            </a:r>
            <a:r>
              <a:rPr lang="en-US" altLang="en-US" sz="2800" dirty="0">
                <a:sym typeface="Wingdings" panose="05000000000000000000" pitchFamily="2" charset="2"/>
              </a:rPr>
              <a:t> one powerful “large” core </a:t>
            </a:r>
            <a:endParaRPr lang="en-US" altLang="en-US" sz="2800" dirty="0"/>
          </a:p>
          <a:p>
            <a:r>
              <a:rPr lang="en-US" altLang="en-US" sz="2800" dirty="0"/>
              <a:t>In a parallel code section </a:t>
            </a:r>
            <a:r>
              <a:rPr lang="en-US" altLang="en-US" sz="2800" dirty="0">
                <a:sym typeface="Wingdings" panose="05000000000000000000" pitchFamily="2" charset="2"/>
              </a:rPr>
              <a:t> many wimpy “small” cores</a:t>
            </a:r>
            <a:endParaRPr lang="en-US" altLang="en-US" sz="2800" dirty="0"/>
          </a:p>
          <a:p>
            <a:r>
              <a:rPr lang="en-US" altLang="en-US" sz="2800" dirty="0"/>
              <a:t>These two conflict with each other:</a:t>
            </a:r>
          </a:p>
          <a:p>
            <a:pPr lvl="1"/>
            <a:r>
              <a:rPr lang="en-US" altLang="en-US" sz="2400" dirty="0"/>
              <a:t>If you have a single powerful core, you cannot have many cores</a:t>
            </a:r>
          </a:p>
          <a:p>
            <a:pPr lvl="1"/>
            <a:r>
              <a:rPr lang="en-US" altLang="en-US" sz="2400" dirty="0"/>
              <a:t>A small core is much more energy and area efficient than a large core</a:t>
            </a:r>
          </a:p>
          <a:p>
            <a:pPr lvl="1"/>
            <a:endParaRPr lang="en-US" altLang="en-US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8014C6EC-5814-46AA-87CD-34A07D4E2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B5FA8D-5EB9-4C0A-A5CB-975A7817A16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D11F4159-DCF4-431A-B5FC-18B2CB9C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altLang="en-US" dirty="0"/>
              <a:t>“Large” vs. “Small” Cores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030E9C90-6E1C-47BF-9880-A63BAD1A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C7207141-C683-4D38-BB7C-B9D3624A0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F93676-DBD0-4B5A-B314-8116A4EE02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D35FFCE-63EC-42AD-8EE7-6AAB85DC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28887"/>
            <a:ext cx="38100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Out-of-order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Wide fetch e.g. 4-wide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Deeper pipeline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Aggressive branch predictor (e.g. hybrid)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Multiple functional units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Trace cache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Memory dependence speculation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5B7A497D-F92A-4DF8-A394-0F1B96AB2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In-order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Narrow Fetch e.g. 2-wide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Shallow pipeline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Simple branch predictor (e.g. </a:t>
            </a:r>
            <a:r>
              <a:rPr lang="en-US" altLang="en-US" i="1" dirty="0" err="1">
                <a:solidFill>
                  <a:srgbClr val="000000"/>
                </a:solidFill>
              </a:rPr>
              <a:t>Gshare</a:t>
            </a:r>
            <a:r>
              <a:rPr lang="en-US" altLang="en-US" i="1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Few functional units</a:t>
            </a:r>
          </a:p>
        </p:txBody>
      </p:sp>
      <p:sp>
        <p:nvSpPr>
          <p:cNvPr id="69638" name="Line 5">
            <a:extLst>
              <a:ext uri="{FF2B5EF4-FFF2-40B4-BE49-F238E27FC236}">
                <a16:creationId xmlns:a16="http://schemas.microsoft.com/office/drawing/2014/main" id="{5050B256-4973-4F65-B3A9-96CA95545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90600"/>
            <a:ext cx="0" cy="4906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DF06B963-5DDB-4E15-BEFF-0217BCA8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837"/>
            <a:ext cx="1295400" cy="1249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Large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69640" name="Rectangle 7">
            <a:extLst>
              <a:ext uri="{FF2B5EF4-FFF2-40B4-BE49-F238E27FC236}">
                <a16:creationId xmlns:a16="http://schemas.microsoft.com/office/drawing/2014/main" id="{2AEA99F6-0D02-4C5D-851F-7ECC6D28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470025"/>
            <a:ext cx="685800" cy="715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Small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C857FAA1-93C6-4A15-A8F0-C4CA7F41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620000" cy="1143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Large Cores are power inefficient: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e.g., 2x performance for 4x area (power)</a:t>
            </a:r>
          </a:p>
        </p:txBody>
      </p:sp>
    </p:spTree>
    <p:extLst>
      <p:ext uri="{BB962C8B-B14F-4D97-AF65-F5344CB8AC3E}">
        <p14:creationId xmlns:p14="http://schemas.microsoft.com/office/powerpoint/2010/main" val="29151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2AFF952-75CA-4C97-9C78-743437F8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167"/>
            <a:ext cx="8229600" cy="1143000"/>
          </a:xfrm>
        </p:spPr>
        <p:txBody>
          <a:bodyPr/>
          <a:lstStyle/>
          <a:p>
            <a:r>
              <a:rPr lang="en-US" altLang="en-US" dirty="0"/>
              <a:t>Task-Level Parallelism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B9AF597-FA64-4AD1-B6EE-75EFF862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Partition a single problem into multiple related tasks (threads)</a:t>
            </a:r>
          </a:p>
          <a:p>
            <a:pPr lvl="1"/>
            <a:r>
              <a:rPr lang="en-US" altLang="en-US" dirty="0"/>
              <a:t>Explicitly: Parallel programming</a:t>
            </a:r>
          </a:p>
          <a:p>
            <a:pPr lvl="2"/>
            <a:r>
              <a:rPr lang="en-US" altLang="en-US" dirty="0"/>
              <a:t>Easy when tasks are natural in the problem</a:t>
            </a:r>
          </a:p>
          <a:p>
            <a:pPr lvl="2"/>
            <a:r>
              <a:rPr lang="en-US" altLang="en-US" dirty="0"/>
              <a:t>Difficult when natural task boundaries are unclear</a:t>
            </a:r>
          </a:p>
          <a:p>
            <a:pPr lvl="1"/>
            <a:r>
              <a:rPr lang="en-US" altLang="en-US" dirty="0"/>
              <a:t>Transparently/implicitly: Thread level speculation</a:t>
            </a:r>
          </a:p>
          <a:p>
            <a:pPr lvl="2"/>
            <a:r>
              <a:rPr lang="en-US" altLang="en-US" dirty="0"/>
              <a:t>Partition a single thread speculatively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Run many independent tasks (processes) together</a:t>
            </a:r>
          </a:p>
          <a:p>
            <a:pPr lvl="1"/>
            <a:r>
              <a:rPr lang="en-US" altLang="en-US" dirty="0"/>
              <a:t>Easy when there are many processes</a:t>
            </a:r>
          </a:p>
          <a:p>
            <a:pPr lvl="2"/>
            <a:r>
              <a:rPr lang="en-US" altLang="en-US" dirty="0"/>
              <a:t>Batch simulations, different users, cloud computing</a:t>
            </a:r>
          </a:p>
          <a:p>
            <a:pPr lvl="1"/>
            <a:r>
              <a:rPr lang="en-US" altLang="en-US" dirty="0"/>
              <a:t>Does not improve the performance of a single task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18B2A4A-718C-4414-A25A-005F39635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CB4D5A-356A-4867-8C92-87BEC606073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1818B745-E0BB-41BE-912B-A449B67A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Meet Small: Sun Niagara (UltraSPARC T1)</a:t>
            </a:r>
          </a:p>
        </p:txBody>
      </p:sp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367F1FA7-87BF-4CC1-AB4A-31D6C942A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582066D-D24B-4FC8-BE86-6DB3AC2C2D9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5235" name="Content Placeholder 5">
            <a:extLst>
              <a:ext uri="{FF2B5EF4-FFF2-40B4-BE49-F238E27FC236}">
                <a16:creationId xmlns:a16="http://schemas.microsoft.com/office/drawing/2014/main" id="{C1C413A0-E5FC-40BE-AECD-30B42AB2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1920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Kongetira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Niagara: A 32-Way Multithreaded SPARC 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IEEE Micro 2005.</a:t>
            </a:r>
          </a:p>
          <a:p>
            <a:endParaRPr lang="en-US" altLang="en-US" dirty="0"/>
          </a:p>
        </p:txBody>
      </p:sp>
      <p:pic>
        <p:nvPicPr>
          <p:cNvPr id="95236" name="Picture 6" descr="niagara-block.tiff">
            <a:extLst>
              <a:ext uri="{FF2B5EF4-FFF2-40B4-BE49-F238E27FC236}">
                <a16:creationId xmlns:a16="http://schemas.microsoft.com/office/drawing/2014/main" id="{F856E49B-F2A6-4BFA-801D-5F50C8A1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286000"/>
            <a:ext cx="52260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13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EC3DA40-7C4F-4FF5-AF63-54448CB8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Niagara Core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4A5DCEB-B4B8-4698-AB8E-D5CBA80E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4-way fine-grain multithreaded, 6-stage, dual-issue in-order</a:t>
            </a:r>
          </a:p>
          <a:p>
            <a:r>
              <a:rPr lang="en-US" altLang="en-US" sz="2400" dirty="0"/>
              <a:t>Round robin thread selection (unless cache miss)</a:t>
            </a:r>
          </a:p>
          <a:p>
            <a:r>
              <a:rPr lang="en-US" altLang="en-US" sz="2400" dirty="0"/>
              <a:t>Shared FP unit among cores</a:t>
            </a:r>
          </a:p>
          <a:p>
            <a:endParaRPr lang="en-US" altLang="en-US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C63105FA-26CB-4848-AB0B-908E389B3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1448A8-21BB-4117-8C30-B01C189AED7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6260" name="Picture 4" descr="niagara-pipe.tiff">
            <a:extLst>
              <a:ext uri="{FF2B5EF4-FFF2-40B4-BE49-F238E27FC236}">
                <a16:creationId xmlns:a16="http://schemas.microsoft.com/office/drawing/2014/main" id="{96D1C41C-DB9B-49A2-BCAF-AA1093C2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1799"/>
            <a:ext cx="5257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06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8A302C84-E011-4E72-9A49-02A42583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Niagara Design Point</a:t>
            </a:r>
          </a:p>
        </p:txBody>
      </p:sp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2A15AE8A-4EA5-45AD-AE0D-131BBBEA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106DF8CC-0E6B-406F-B288-2C169CA99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911624-78A6-4512-9B33-437CF20DCC4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7284" name="Picture 4" descr="niagara-commercial-apps.tiff">
            <a:extLst>
              <a:ext uri="{FF2B5EF4-FFF2-40B4-BE49-F238E27FC236}">
                <a16:creationId xmlns:a16="http://schemas.microsoft.com/office/drawing/2014/main" id="{23E7F4BC-D3EC-4A82-B88D-828203D6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51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niagara-mlp.tiff">
            <a:extLst>
              <a:ext uri="{FF2B5EF4-FFF2-40B4-BE49-F238E27FC236}">
                <a16:creationId xmlns:a16="http://schemas.microsoft.com/office/drawing/2014/main" id="{D7928EC5-2A07-4A0D-B318-BDC84899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216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38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0C70767D-DF32-4631-A2F0-B6F55DFD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1143000"/>
          </a:xfrm>
        </p:spPr>
        <p:txBody>
          <a:bodyPr/>
          <a:lstStyle/>
          <a:p>
            <a:r>
              <a:rPr lang="en-US" altLang="en-US" sz="3600" b="1" dirty="0"/>
              <a:t>Meet Small: Sun Niagara II (UltraSPARC T2)</a:t>
            </a:r>
          </a:p>
        </p:txBody>
      </p:sp>
      <p:pic>
        <p:nvPicPr>
          <p:cNvPr id="98306" name="Content Placeholder 15" descr="niagara2-die.tiff">
            <a:extLst>
              <a:ext uri="{FF2B5EF4-FFF2-40B4-BE49-F238E27FC236}">
                <a16:creationId xmlns:a16="http://schemas.microsoft.com/office/drawing/2014/main" id="{A4440C3A-33EE-4267-BCC7-C01AF00EF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53" b="-17053"/>
          <a:stretch>
            <a:fillRect/>
          </a:stretch>
        </p:blipFill>
        <p:spPr>
          <a:xfrm>
            <a:off x="0" y="757238"/>
            <a:ext cx="5181600" cy="5973762"/>
          </a:xfrm>
        </p:spPr>
      </p:pic>
      <p:sp>
        <p:nvSpPr>
          <p:cNvPr id="98307" name="Content Placeholder 14">
            <a:extLst>
              <a:ext uri="{FF2B5EF4-FFF2-40B4-BE49-F238E27FC236}">
                <a16:creationId xmlns:a16="http://schemas.microsoft.com/office/drawing/2014/main" id="{56A8FD02-399F-4D0D-A1EB-71A2527E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96240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8 SPARC cores, 8 threads/core. 8 stages. 16 KB I$ per Core. 8 KB D$ per Core. FP, Graphics, Crypto, units per Core.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MB Shared L2, 8 banks, 16-way set associative.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dual-channel FBDIMM memory controllers.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X8 PCI-Express @ 2.5 Gb/s.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Two 10G Ethernet ports @ 3.125 Gb/s.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BF2E8FF3-A5AE-4273-8B23-C535832B5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2F13F9-4C4A-410F-8F1F-6B759E21860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47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5812873B-02F5-42E3-AE4D-6CB3C786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Meet Small, but Larger: Sun ROCK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50E2-43FD-4AC1-A31D-4DB8687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194300"/>
          </a:xfrm>
        </p:spPr>
        <p:txBody>
          <a:bodyPr/>
          <a:lstStyle/>
          <a:p>
            <a:r>
              <a:rPr lang="en-US" altLang="en-US" sz="2000" dirty="0"/>
              <a:t>Chaudhry et al., </a:t>
            </a:r>
            <a:r>
              <a:rPr lang="ja-JP" altLang="en-US" sz="2000" dirty="0"/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Simultaneous Speculative Threading: A Novel Pipeline Architecture Implemented in Sun's ROCK Processor</a:t>
            </a:r>
            <a:r>
              <a:rPr lang="en-US" altLang="ja-JP" sz="2000" dirty="0"/>
              <a:t>,</a:t>
            </a:r>
            <a:r>
              <a:rPr lang="ja-JP" altLang="en-US" sz="2000" dirty="0"/>
              <a:t>”</a:t>
            </a:r>
            <a:r>
              <a:rPr lang="en-US" altLang="ja-JP" sz="2000" dirty="0"/>
              <a:t> ISCA 2009</a:t>
            </a:r>
            <a:endParaRPr lang="en-US" altLang="en-US" dirty="0"/>
          </a:p>
          <a:p>
            <a:r>
              <a:rPr lang="en-US" altLang="en-US" sz="2800" dirty="0"/>
              <a:t>Goals:</a:t>
            </a:r>
          </a:p>
          <a:p>
            <a:pPr lvl="1"/>
            <a:r>
              <a:rPr lang="en-US" altLang="en-US" sz="2400" dirty="0"/>
              <a:t>Maximize throughput when threads are available</a:t>
            </a:r>
          </a:p>
          <a:p>
            <a:pPr lvl="1"/>
            <a:r>
              <a:rPr lang="en-US" altLang="en-US" sz="2400" dirty="0"/>
              <a:t>Boost single-thread performance when threads are not available and on cache misses</a:t>
            </a:r>
          </a:p>
          <a:p>
            <a:r>
              <a:rPr lang="en-US" altLang="en-US" sz="2800" dirty="0"/>
              <a:t>Ideas: </a:t>
            </a:r>
          </a:p>
          <a:p>
            <a:pPr lvl="1"/>
            <a:r>
              <a:rPr lang="en-US" altLang="en-US" sz="2400" dirty="0" err="1">
                <a:solidFill>
                  <a:srgbClr val="0000FF"/>
                </a:solidFill>
              </a:rPr>
              <a:t>Runahead</a:t>
            </a:r>
            <a:r>
              <a:rPr lang="en-US" altLang="en-US" sz="2400" dirty="0">
                <a:solidFill>
                  <a:srgbClr val="0000FF"/>
                </a:solidFill>
              </a:rPr>
              <a:t> on a cache miss </a:t>
            </a:r>
            <a:r>
              <a:rPr lang="en-US" altLang="en-US" sz="2400" dirty="0">
                <a:sym typeface="Wingdings" panose="05000000000000000000" pitchFamily="2" charset="2"/>
              </a:rPr>
              <a:t> ahead thread executes miss-independent instructions, behind thread executes dependent instructions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Branch prediction </a:t>
            </a:r>
            <a:r>
              <a:rPr lang="en-US" altLang="en-US" sz="2400" dirty="0">
                <a:sym typeface="Wingdings" panose="05000000000000000000" pitchFamily="2" charset="2"/>
              </a:rPr>
              <a:t>(</a:t>
            </a:r>
            <a:r>
              <a:rPr lang="en-US" altLang="en-US" sz="2400" dirty="0" err="1">
                <a:sym typeface="Wingdings" panose="05000000000000000000" pitchFamily="2" charset="2"/>
              </a:rPr>
              <a:t>gshare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C08D0A4E-8A59-427E-9EA9-D3B68D02F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46304-D574-4D0F-BEBF-7D74B5E087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B2B7F4F7-7AA4-4123-909F-951CE281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Sun ROCK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C7463743-5B18-41DF-8505-48234D4B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71748"/>
            <a:ext cx="35814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16 cores, 2 threads per core (fewer threads than Niagara 2)</a:t>
            </a:r>
          </a:p>
          <a:p>
            <a:r>
              <a:rPr lang="en-US" altLang="en-US" sz="2400" dirty="0"/>
              <a:t>4 cores share a 32KB instruction cache</a:t>
            </a:r>
          </a:p>
          <a:p>
            <a:r>
              <a:rPr lang="en-US" altLang="en-US" sz="2400" dirty="0"/>
              <a:t>2 cores share a 32KB data cache</a:t>
            </a:r>
          </a:p>
          <a:p>
            <a:r>
              <a:rPr lang="en-US" altLang="en-US" sz="2400" dirty="0"/>
              <a:t>2MB L2 cache (smaller than Niagara 2)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BCA668FB-E910-401C-AB1D-DE6356F7F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200842-2196-4460-AFF9-4A16652CCBA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E63CBCDF-58C4-4648-90D3-56FBDBEA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257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34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DD6B3169-2CEB-4CD1-92FD-FDBD10F6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052"/>
            <a:ext cx="8229600" cy="1143000"/>
          </a:xfrm>
        </p:spPr>
        <p:txBody>
          <a:bodyPr/>
          <a:lstStyle/>
          <a:p>
            <a:r>
              <a:rPr lang="en-US" altLang="en-US" dirty="0"/>
              <a:t>More Powerful Cores in Sun ROCK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DC48F0CD-3933-4C7D-90C3-B44AA830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000" dirty="0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EC9D2894-864F-4151-AD01-CC8A6D99E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CCBC7D-BB6F-4ED4-A746-6E66040FBA0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0596" name="Picture 6">
            <a:extLst>
              <a:ext uri="{FF2B5EF4-FFF2-40B4-BE49-F238E27FC236}">
                <a16:creationId xmlns:a16="http://schemas.microsoft.com/office/drawing/2014/main" id="{148C07FA-4C82-449C-A4FB-FC62E626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3037"/>
            <a:ext cx="69215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59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B7AD6614-8A42-4689-B895-239A0302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Meet Large: IBM POWER4</a:t>
            </a:r>
          </a:p>
        </p:txBody>
      </p:sp>
      <p:sp>
        <p:nvSpPr>
          <p:cNvPr id="111618" name="Content Placeholder 2">
            <a:extLst>
              <a:ext uri="{FF2B5EF4-FFF2-40B4-BE49-F238E27FC236}">
                <a16:creationId xmlns:a16="http://schemas.microsoft.com/office/drawing/2014/main" id="{CD909CFA-8615-4DCF-AC99-5D9C2E6F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Tendler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POWER4 system microarchitecture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IBM J R&amp;D, 2002.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Another symmetric multi-core chip…</a:t>
            </a:r>
          </a:p>
          <a:p>
            <a:r>
              <a:rPr lang="en-US" altLang="en-US" sz="2400" dirty="0"/>
              <a:t>But, fewer and more powerful cores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0EC684FF-90EF-404B-80CF-3F804F3DD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4F4AF0-D5C4-424F-B32F-3C8CF74229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1620" name="Picture 4" descr="power4-chip.tiff">
            <a:extLst>
              <a:ext uri="{FF2B5EF4-FFF2-40B4-BE49-F238E27FC236}">
                <a16:creationId xmlns:a16="http://schemas.microsoft.com/office/drawing/2014/main" id="{9849E614-16AD-4639-85CD-6737C2A5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8021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power4-core.tiff">
            <a:extLst>
              <a:ext uri="{FF2B5EF4-FFF2-40B4-BE49-F238E27FC236}">
                <a16:creationId xmlns:a16="http://schemas.microsoft.com/office/drawing/2014/main" id="{F0B3DA50-E0BC-4959-BDC6-4BB29193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31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78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271E9F6E-C11C-478B-B840-C0788725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POWER4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BDFF8881-D141-492D-8A2E-F5A997CC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82832"/>
            <a:ext cx="8610600" cy="5194300"/>
          </a:xfrm>
        </p:spPr>
        <p:txBody>
          <a:bodyPr/>
          <a:lstStyle/>
          <a:p>
            <a:r>
              <a:rPr lang="en-US" altLang="en-US" dirty="0"/>
              <a:t>2 cores, out-of-order execution</a:t>
            </a:r>
          </a:p>
          <a:p>
            <a:r>
              <a:rPr lang="en-US" altLang="en-US" dirty="0"/>
              <a:t>100-entry instruction window in each core</a:t>
            </a:r>
          </a:p>
          <a:p>
            <a:r>
              <a:rPr lang="en-US" altLang="en-US" dirty="0"/>
              <a:t>8-wide instruction fetch, issue, execute</a:t>
            </a:r>
          </a:p>
          <a:p>
            <a:r>
              <a:rPr lang="en-US" altLang="en-US" dirty="0"/>
              <a:t>Large, </a:t>
            </a:r>
            <a:r>
              <a:rPr lang="en-US" altLang="en-US" dirty="0" err="1"/>
              <a:t>local+global</a:t>
            </a:r>
            <a:r>
              <a:rPr lang="en-US" altLang="en-US" dirty="0"/>
              <a:t> hybrid branch predictor</a:t>
            </a:r>
          </a:p>
          <a:p>
            <a:r>
              <a:rPr lang="en-US" altLang="en-US" dirty="0"/>
              <a:t>1.5MB, 8-way L2 cache</a:t>
            </a:r>
          </a:p>
          <a:p>
            <a:r>
              <a:rPr lang="en-US" altLang="en-US" dirty="0"/>
              <a:t>Aggressive stream based prefetching</a:t>
            </a: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36CC3FB7-B7CF-434D-B637-A103262B4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26727E-5E81-4244-AFF7-48A2E722B83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3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35865422-237E-46AE-8A67-FCF77576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IBM POWER5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751DB249-F2D6-45DA-A8F2-A673EDE3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 sz="1800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1800" dirty="0" err="1"/>
              <a:t>Kalla</a:t>
            </a:r>
            <a:r>
              <a:rPr lang="en-US" altLang="en-US" sz="1800" dirty="0"/>
              <a:t> et al., </a:t>
            </a:r>
            <a:r>
              <a:rPr lang="ja-JP" altLang="en-US" sz="1800" dirty="0"/>
              <a:t>“</a:t>
            </a:r>
            <a:r>
              <a:rPr lang="en-US" altLang="ja-JP" sz="1800" dirty="0">
                <a:solidFill>
                  <a:srgbClr val="0000FF"/>
                </a:solidFill>
              </a:rPr>
              <a:t>IBM Power5 Chip: A Dual-Core Multithreaded Processor</a:t>
            </a:r>
            <a:r>
              <a:rPr lang="en-US" altLang="ja-JP" sz="1800" dirty="0"/>
              <a:t>,</a:t>
            </a:r>
            <a:r>
              <a:rPr lang="ja-JP" altLang="en-US" sz="1800" dirty="0"/>
              <a:t>”</a:t>
            </a:r>
            <a:r>
              <a:rPr lang="en-US" altLang="ja-JP" sz="1800" dirty="0"/>
              <a:t> IEEE Micro 2004.</a:t>
            </a:r>
          </a:p>
          <a:p>
            <a:endParaRPr lang="en-US" altLang="en-US" dirty="0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772A588E-71C8-4742-8DB6-8D451FB19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674FBBE-CB21-49D9-A4FB-668B8612072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D2CC828B-0911-485F-BA3F-B64D528D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892300"/>
            <a:ext cx="911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4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Multiprocessing Fundamentals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03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205A5E2B-4941-4D06-BE35-B97086C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r>
              <a:rPr lang="en-US" altLang="en-US" dirty="0"/>
              <a:t>Large, but Smaller: IBM POWER6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D65B6549-3538-421C-B06B-D241963B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4495800" cy="5194300"/>
          </a:xfrm>
        </p:spPr>
        <p:txBody>
          <a:bodyPr/>
          <a:lstStyle/>
          <a:p>
            <a:r>
              <a:rPr lang="en-US" altLang="en-US" sz="2200"/>
              <a:t>Le et al., </a:t>
            </a:r>
            <a:r>
              <a:rPr lang="ja-JP" altLang="en-US" sz="2200"/>
              <a:t>“</a:t>
            </a:r>
            <a:r>
              <a:rPr lang="en-US" altLang="ja-JP" sz="2200">
                <a:solidFill>
                  <a:srgbClr val="0000FF"/>
                </a:solidFill>
              </a:rPr>
              <a:t>IBM POWER6 microarchitecture</a:t>
            </a:r>
            <a:r>
              <a:rPr lang="en-US" altLang="ja-JP" sz="2200"/>
              <a:t>,</a:t>
            </a:r>
            <a:r>
              <a:rPr lang="ja-JP" altLang="en-US" sz="2200"/>
              <a:t>”</a:t>
            </a:r>
            <a:r>
              <a:rPr lang="en-US" altLang="ja-JP" sz="2200"/>
              <a:t> IBM J R&amp;D, 2007.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/>
          </a:p>
          <a:p>
            <a:r>
              <a:rPr lang="en-US" altLang="en-US" sz="2200"/>
              <a:t>2 cores, in order, high frequency (4.7 GHz)</a:t>
            </a:r>
          </a:p>
          <a:p>
            <a:r>
              <a:rPr lang="en-US" altLang="en-US" sz="2200"/>
              <a:t>8 wide fetch</a:t>
            </a:r>
          </a:p>
          <a:p>
            <a:r>
              <a:rPr lang="en-US" altLang="en-US" sz="2200"/>
              <a:t>Simultaneous multithreading in each core</a:t>
            </a:r>
          </a:p>
          <a:p>
            <a:r>
              <a:rPr lang="en-US" altLang="en-US" sz="2200"/>
              <a:t>Runahead execution in each core</a:t>
            </a:r>
          </a:p>
          <a:p>
            <a:pPr lvl="1"/>
            <a:r>
              <a:rPr lang="en-US" altLang="en-US"/>
              <a:t>Similar to Sun ROCK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B531177A-C7CF-4E5F-BD3F-2A082EBD9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250A6F-4591-47A3-B470-212757193C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A945B609-BCA8-4813-91A2-8A152A3C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371600"/>
            <a:ext cx="4432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74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32AF-E542-484D-9E26-BC52262B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41C2-01E4-4998-9310-2F6C13B42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Wimpy nodes: </a:t>
            </a:r>
            <a:r>
              <a:rPr lang="en-US" dirty="0" err="1"/>
              <a:t>Tilera</a:t>
            </a:r>
            <a:endParaRPr lang="en-US" dirty="0"/>
          </a:p>
          <a:p>
            <a:endParaRPr lang="en-US" dirty="0"/>
          </a:p>
          <a:p>
            <a:r>
              <a:rPr lang="en-US" dirty="0"/>
              <a:t>Asymmetric multicores</a:t>
            </a:r>
          </a:p>
          <a:p>
            <a:endParaRPr lang="en-US" dirty="0"/>
          </a:p>
          <a:p>
            <a:r>
              <a:rPr lang="en-US" dirty="0"/>
              <a:t>DVFS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9979-6248-4809-B229-AA9B8417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885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9097A22-6579-438D-A89A-7AD2F508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Computer Architecture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707D-BD50-469D-A071-3DAFFB6D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7205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Today is a very exciting time to study computer architecture</a:t>
            </a:r>
            <a:endParaRPr lang="en-US" altLang="en-US" sz="2800" dirty="0"/>
          </a:p>
          <a:p>
            <a:r>
              <a:rPr lang="en-US" altLang="en-US" sz="2800" dirty="0"/>
              <a:t>Industry is in a large paradigm shift (to multi-core, hardware acceleration and beyond) – many different potential system designs possible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Many difficult problems </a:t>
            </a:r>
            <a:r>
              <a:rPr lang="en-US" altLang="en-US" sz="2800" i="1" dirty="0"/>
              <a:t>caused by </a:t>
            </a:r>
            <a:r>
              <a:rPr lang="en-US" altLang="en-US" sz="2800" dirty="0"/>
              <a:t>the shift</a:t>
            </a:r>
          </a:p>
          <a:p>
            <a:pPr lvl="1"/>
            <a:r>
              <a:rPr lang="en-US" altLang="en-US" sz="2000" dirty="0"/>
              <a:t>Power/energy constraints </a:t>
            </a:r>
            <a:r>
              <a:rPr lang="en-US" altLang="en-US" sz="2000" dirty="0">
                <a:sym typeface="Wingdings" panose="05000000000000000000" pitchFamily="2" charset="2"/>
              </a:rPr>
              <a:t> multi-core?, accelerators?</a:t>
            </a:r>
            <a:endParaRPr lang="en-US" altLang="en-US" sz="2000" dirty="0"/>
          </a:p>
          <a:p>
            <a:pPr lvl="1"/>
            <a:r>
              <a:rPr lang="en-US" altLang="en-US" sz="2000" dirty="0"/>
              <a:t>Complexity of design </a:t>
            </a:r>
            <a:r>
              <a:rPr lang="en-US" altLang="en-US" sz="2000" dirty="0">
                <a:sym typeface="Wingdings" panose="05000000000000000000" pitchFamily="2" charset="2"/>
              </a:rPr>
              <a:t> multi-core?</a:t>
            </a:r>
            <a:endParaRPr lang="en-US" altLang="en-US" sz="2000" dirty="0"/>
          </a:p>
          <a:p>
            <a:pPr lvl="1"/>
            <a:r>
              <a:rPr lang="en-US" altLang="en-US" sz="2000" dirty="0"/>
              <a:t>Difficulties in technology scaling </a:t>
            </a:r>
            <a:r>
              <a:rPr lang="en-US" altLang="en-US" sz="2000" dirty="0">
                <a:sym typeface="Wingdings" panose="05000000000000000000" pitchFamily="2" charset="2"/>
              </a:rPr>
              <a:t> new technologies?</a:t>
            </a:r>
            <a:endParaRPr lang="en-US" altLang="en-US" sz="2000" dirty="0"/>
          </a:p>
          <a:p>
            <a:pPr lvl="1"/>
            <a:r>
              <a:rPr lang="en-US" altLang="en-US" sz="2000" dirty="0"/>
              <a:t>Memory wall/gap</a:t>
            </a:r>
          </a:p>
          <a:p>
            <a:pPr lvl="1"/>
            <a:r>
              <a:rPr lang="en-US" altLang="en-US" sz="2000" dirty="0"/>
              <a:t>Reliability wall/issues</a:t>
            </a:r>
          </a:p>
          <a:p>
            <a:pPr lvl="1"/>
            <a:r>
              <a:rPr lang="en-US" altLang="en-US" sz="2000" dirty="0"/>
              <a:t>Programmability wall/problem </a:t>
            </a:r>
            <a:r>
              <a:rPr lang="en-US" altLang="en-US" sz="2000" dirty="0">
                <a:sym typeface="Wingdings" panose="05000000000000000000" pitchFamily="2" charset="2"/>
              </a:rPr>
              <a:t> single-core?</a:t>
            </a:r>
            <a:endParaRPr lang="en-US" altLang="en-US" sz="2000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809E1743-6D9F-43C0-B242-02A430E6F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1D44D2A-1AF7-4FC2-9AAB-8D4D267BB0B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A67E3E9-9667-4C03-8C3F-44CA2A2C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162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E9F6-0195-4F75-AA89-8EC00C8C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08075"/>
            <a:ext cx="8763000" cy="5194300"/>
          </a:xfrm>
        </p:spPr>
        <p:txBody>
          <a:bodyPr/>
          <a:lstStyle/>
          <a:p>
            <a:r>
              <a:rPr lang="en-US" altLang="en-US" sz="2800" dirty="0"/>
              <a:t>These problems affect all parts of the computing stack – if we do not change the way we design systems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E4A5D773-E290-47AE-8300-148FF211A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5D9C1A-2AB4-4939-8E9C-D961F5F4C32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D646221C-DAF7-4F56-98FE-A7322F4C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89488"/>
            <a:ext cx="2041525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Microarchitecture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D2A2BBD-60DA-4577-9DD6-1F2C7ADA21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4416425"/>
            <a:ext cx="2041525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ISA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B8DA921-A789-4775-8A6F-0E8B409884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832100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Program/Language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0F37BFF3-7C75-4722-8C59-F9FDA50A45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460625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Algorithm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AFA105CB-F7EF-4C0F-B9DE-4BFEA34CBA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092325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Problem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3C3A5916-57BD-4713-9630-48309B399A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3746500"/>
            <a:ext cx="2041525" cy="669925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Runtime System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(VM, OS, MM)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38506C7B-FC5C-4E63-9213-9FDAB88BDA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49888" y="2820988"/>
            <a:ext cx="727075" cy="368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User</a:t>
            </a: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F11688E4-08D5-4E2A-BF45-6428FA985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0175" y="3200400"/>
            <a:ext cx="3619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7">
            <a:extLst>
              <a:ext uri="{FF2B5EF4-FFF2-40B4-BE49-F238E27FC236}">
                <a16:creationId xmlns:a16="http://schemas.microsoft.com/office/drawing/2014/main" id="{00EA107C-E066-4940-BD95-D884F0612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2998788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442BE38A-D6C7-423D-BC72-DB927F061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8913" y="3200400"/>
            <a:ext cx="5445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1094CD7B-D892-4A1D-9A95-70B082A7A2A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141118" y="2148682"/>
            <a:ext cx="544513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2">
            <a:extLst>
              <a:ext uri="{FF2B5EF4-FFF2-40B4-BE49-F238E27FC236}">
                <a16:creationId xmlns:a16="http://schemas.microsoft.com/office/drawing/2014/main" id="{893158FE-AFD2-4F61-947B-4DC5D3F2B68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154613"/>
            <a:ext cx="2039938" cy="373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750" dirty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Logic</a:t>
            </a:r>
          </a:p>
          <a:p>
            <a:pPr>
              <a:defRPr/>
            </a:pPr>
            <a:endParaRPr lang="en-US" sz="1750" dirty="0">
              <a:solidFill>
                <a:srgbClr val="000000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B0E1AADA-A2B5-4417-9E58-6B95255557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52608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Circuits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0CE3BAA8-2BB3-4D98-A417-7BDEDD0859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3163" y="5881688"/>
            <a:ext cx="2043112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Electrons</a:t>
            </a:r>
          </a:p>
        </p:txBody>
      </p:sp>
      <p:sp>
        <p:nvSpPr>
          <p:cNvPr id="53266" name="TextBox 1">
            <a:extLst>
              <a:ext uri="{FF2B5EF4-FFF2-40B4-BE49-F238E27FC236}">
                <a16:creationId xmlns:a16="http://schemas.microsoft.com/office/drawing/2014/main" id="{95EB7597-C3DD-4903-B972-5B5168602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0" y="1181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885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9E7A1F86-7A8A-49C6-8117-DBEF3B4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24EA-6895-44AA-BC71-793480D7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You can revolutionize the way computers are built, if you understand both the hardware and the software</a:t>
            </a:r>
          </a:p>
          <a:p>
            <a:r>
              <a:rPr lang="en-US" altLang="en-US" sz="2800" dirty="0"/>
              <a:t>You can invent new paradigms for computation, communication, and storage</a:t>
            </a:r>
            <a:endParaRPr lang="en-US" altLang="en-US" dirty="0"/>
          </a:p>
          <a:p>
            <a:r>
              <a:rPr lang="en-US" altLang="en-US" sz="2800" dirty="0"/>
              <a:t>Recommended book: Kuhn, “</a:t>
            </a:r>
            <a:r>
              <a:rPr lang="en-US" altLang="ja-JP" sz="2800" dirty="0">
                <a:solidFill>
                  <a:srgbClr val="0000FF"/>
                </a:solidFill>
              </a:rPr>
              <a:t>The Structure of Scientific Revolutions</a:t>
            </a:r>
            <a:r>
              <a:rPr lang="en-US" altLang="en-US" sz="2800" dirty="0"/>
              <a:t>”</a:t>
            </a:r>
            <a:r>
              <a:rPr lang="en-US" altLang="ja-JP" sz="2800" dirty="0"/>
              <a:t> (1962)</a:t>
            </a:r>
          </a:p>
          <a:p>
            <a:pPr lvl="1"/>
            <a:r>
              <a:rPr lang="en-US" altLang="en-US" sz="2400" dirty="0"/>
              <a:t>Pre-paradigm science: no clear consensus in the field</a:t>
            </a:r>
          </a:p>
          <a:p>
            <a:pPr lvl="1"/>
            <a:r>
              <a:rPr lang="en-US" altLang="en-US" sz="2400" dirty="0"/>
              <a:t>Normal science: dominant theory used to explain things (business as usual); exceptions considered anomalies</a:t>
            </a:r>
          </a:p>
          <a:p>
            <a:pPr lvl="1"/>
            <a:r>
              <a:rPr lang="en-US" altLang="en-US" sz="2400" dirty="0"/>
              <a:t>Revolutionary science: underlying assumptions re-examined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7F9CC153-5B16-4ACB-9A22-1096D7C9C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625A2D-7360-4F22-BD5A-353CC96EB2F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CF73303-1BDE-4BF1-BC97-2385F36F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… but, first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B9DE-565A-4EC2-B4CA-D310C5D3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ru-RU" altLang="en-US" dirty="0"/>
          </a:p>
          <a:p>
            <a:r>
              <a:rPr lang="en-US" altLang="en-US" dirty="0"/>
              <a:t>Let’s understand the fundamentals…</a:t>
            </a:r>
          </a:p>
          <a:p>
            <a:endParaRPr lang="en-US" altLang="en-US" dirty="0"/>
          </a:p>
          <a:p>
            <a:r>
              <a:rPr lang="en-US" altLang="en-US" dirty="0"/>
              <a:t>You can change the world only if you understand it well enough…</a:t>
            </a:r>
          </a:p>
          <a:p>
            <a:pPr lvl="1"/>
            <a:r>
              <a:rPr lang="en-US" altLang="en-US" dirty="0"/>
              <a:t>Especially the past and present dominant paradigms</a:t>
            </a:r>
          </a:p>
          <a:p>
            <a:pPr lvl="1"/>
            <a:r>
              <a:rPr lang="en-US" altLang="en-US" dirty="0"/>
              <a:t>And, their advantages and shortcomings -- tradeoffs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68357BC-6C17-4101-A88B-67D8EB3AB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F3ED86-C9D1-4213-95F6-FE9E009D38F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4">
            <a:extLst>
              <a:ext uri="{FF2B5EF4-FFF2-40B4-BE49-F238E27FC236}">
                <a16:creationId xmlns:a16="http://schemas.microsoft.com/office/drawing/2014/main" id="{1FB43D9C-95D9-4170-8BC2-A35DFB83C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Asymmetric Multi-Core</a:t>
            </a:r>
          </a:p>
        </p:txBody>
      </p:sp>
      <p:sp>
        <p:nvSpPr>
          <p:cNvPr id="121858" name="Subtitle 5">
            <a:extLst>
              <a:ext uri="{FF2B5EF4-FFF2-40B4-BE49-F238E27FC236}">
                <a16:creationId xmlns:a16="http://schemas.microsoft.com/office/drawing/2014/main" id="{2266ED72-768F-4B39-9779-C4F57C83B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FAFD3540-CF09-417C-BD8F-93D2C05F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F9014E0-0EE3-477E-8263-96077A5DEA2C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58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7E9C992A-DFE9-4C9C-B8AF-84D6F75E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Asymmetric Chip Multiprocessor (ACMP)</a:t>
            </a: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C6962144-F519-4198-8957-DD5C0597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400" dirty="0"/>
              <a:t>Provide one large core and many small cores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Accelerate serial part using the large core (2 units)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Execute parallel part on small cores and large core for high throughput (12+2 units)</a:t>
            </a:r>
          </a:p>
          <a:p>
            <a:endParaRPr lang="en-US" altLang="en-US" sz="2400" dirty="0"/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DA540F8C-8A74-45CC-AACF-D4DB05C5D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5FF1AB7-6832-4440-9E35-9A2D8793A4A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DE71237-0FD7-412A-8089-574C38DEE1B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295400"/>
            <a:ext cx="2286000" cy="2787650"/>
            <a:chOff x="3888" y="816"/>
            <a:chExt cx="1440" cy="1756"/>
          </a:xfrm>
        </p:grpSpPr>
        <p:sp>
          <p:nvSpPr>
            <p:cNvPr id="122915" name="Rectangle 18">
              <a:extLst>
                <a:ext uri="{FF2B5EF4-FFF2-40B4-BE49-F238E27FC236}">
                  <a16:creationId xmlns:a16="http://schemas.microsoft.com/office/drawing/2014/main" id="{1FAB1EF9-3B81-4B25-8E34-ADAF71E1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916" name="Group 47">
              <a:extLst>
                <a:ext uri="{FF2B5EF4-FFF2-40B4-BE49-F238E27FC236}">
                  <a16:creationId xmlns:a16="http://schemas.microsoft.com/office/drawing/2014/main" id="{57D5661D-6930-484A-9533-5FEF7D1DB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536"/>
              <a:ext cx="672" cy="672"/>
              <a:chOff x="3648" y="3120"/>
              <a:chExt cx="672" cy="672"/>
            </a:xfrm>
          </p:grpSpPr>
          <p:sp>
            <p:nvSpPr>
              <p:cNvPr id="122929" name="Rectangle 48">
                <a:extLst>
                  <a:ext uri="{FF2B5EF4-FFF2-40B4-BE49-F238E27FC236}">
                    <a16:creationId xmlns:a16="http://schemas.microsoft.com/office/drawing/2014/main" id="{BA87255A-FFB3-45AF-9CE4-7081461DD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0" name="Rectangle 49">
                <a:extLst>
                  <a:ext uri="{FF2B5EF4-FFF2-40B4-BE49-F238E27FC236}">
                    <a16:creationId xmlns:a16="http://schemas.microsoft.com/office/drawing/2014/main" id="{09317660-732C-47C3-882B-D190F4871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1" name="Rectangle 50">
                <a:extLst>
                  <a:ext uri="{FF2B5EF4-FFF2-40B4-BE49-F238E27FC236}">
                    <a16:creationId xmlns:a16="http://schemas.microsoft.com/office/drawing/2014/main" id="{F05FFB58-C239-49C0-BF9A-7214CC18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2" name="Rectangle 51">
                <a:extLst>
                  <a:ext uri="{FF2B5EF4-FFF2-40B4-BE49-F238E27FC236}">
                    <a16:creationId xmlns:a16="http://schemas.microsoft.com/office/drawing/2014/main" id="{A05A6CBC-6BFE-449E-8A43-7924108F4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7" name="Group 52">
              <a:extLst>
                <a:ext uri="{FF2B5EF4-FFF2-40B4-BE49-F238E27FC236}">
                  <a16:creationId xmlns:a16="http://schemas.microsoft.com/office/drawing/2014/main" id="{746A1F63-110D-4DC5-BE2A-5BE4448E1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536"/>
              <a:ext cx="672" cy="672"/>
              <a:chOff x="3648" y="3120"/>
              <a:chExt cx="672" cy="672"/>
            </a:xfrm>
          </p:grpSpPr>
          <p:sp>
            <p:nvSpPr>
              <p:cNvPr id="122925" name="Rectangle 53">
                <a:extLst>
                  <a:ext uri="{FF2B5EF4-FFF2-40B4-BE49-F238E27FC236}">
                    <a16:creationId xmlns:a16="http://schemas.microsoft.com/office/drawing/2014/main" id="{2E7FD509-720E-40CC-9CB9-CE30A9CA9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6" name="Rectangle 54">
                <a:extLst>
                  <a:ext uri="{FF2B5EF4-FFF2-40B4-BE49-F238E27FC236}">
                    <a16:creationId xmlns:a16="http://schemas.microsoft.com/office/drawing/2014/main" id="{1B0058A1-A30D-4CE1-8B99-F06212CBE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7" name="Rectangle 55">
                <a:extLst>
                  <a:ext uri="{FF2B5EF4-FFF2-40B4-BE49-F238E27FC236}">
                    <a16:creationId xmlns:a16="http://schemas.microsoft.com/office/drawing/2014/main" id="{9AD08AD8-8901-4456-9C9D-80BBDC267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8" name="Rectangle 56">
                <a:extLst>
                  <a:ext uri="{FF2B5EF4-FFF2-40B4-BE49-F238E27FC236}">
                    <a16:creationId xmlns:a16="http://schemas.microsoft.com/office/drawing/2014/main" id="{91FBDD46-AD20-40C7-BB66-5921DE4C3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8" name="Group 57">
              <a:extLst>
                <a:ext uri="{FF2B5EF4-FFF2-40B4-BE49-F238E27FC236}">
                  <a16:creationId xmlns:a16="http://schemas.microsoft.com/office/drawing/2014/main" id="{F69B3655-A7CA-43DB-921E-A25869505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864"/>
              <a:ext cx="672" cy="672"/>
              <a:chOff x="3648" y="3120"/>
              <a:chExt cx="672" cy="672"/>
            </a:xfrm>
          </p:grpSpPr>
          <p:sp>
            <p:nvSpPr>
              <p:cNvPr id="122921" name="Rectangle 58">
                <a:extLst>
                  <a:ext uri="{FF2B5EF4-FFF2-40B4-BE49-F238E27FC236}">
                    <a16:creationId xmlns:a16="http://schemas.microsoft.com/office/drawing/2014/main" id="{A127336E-83BD-45B9-9469-E27DC7E0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2" name="Rectangle 59">
                <a:extLst>
                  <a:ext uri="{FF2B5EF4-FFF2-40B4-BE49-F238E27FC236}">
                    <a16:creationId xmlns:a16="http://schemas.microsoft.com/office/drawing/2014/main" id="{16AC5627-A78A-4B49-AA65-D2681EC42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3" name="Rectangle 60">
                <a:extLst>
                  <a:ext uri="{FF2B5EF4-FFF2-40B4-BE49-F238E27FC236}">
                    <a16:creationId xmlns:a16="http://schemas.microsoft.com/office/drawing/2014/main" id="{13C23C33-B7C1-499D-8E02-132F0DEF1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4" name="Rectangle 61">
                <a:extLst>
                  <a:ext uri="{FF2B5EF4-FFF2-40B4-BE49-F238E27FC236}">
                    <a16:creationId xmlns:a16="http://schemas.microsoft.com/office/drawing/2014/main" id="{381F5468-0689-401C-999F-68E594A3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919" name="Rectangle 67">
              <a:extLst>
                <a:ext uri="{FF2B5EF4-FFF2-40B4-BE49-F238E27FC236}">
                  <a16:creationId xmlns:a16="http://schemas.microsoft.com/office/drawing/2014/main" id="{2B65AEC2-7E86-46A5-AE28-CA9658D65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920" name="Text Box 70">
              <a:extLst>
                <a:ext uri="{FF2B5EF4-FFF2-40B4-BE49-F238E27FC236}">
                  <a16:creationId xmlns:a16="http://schemas.microsoft.com/office/drawing/2014/main" id="{BD4FC42E-BBDE-4870-92C0-6A58E557B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341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ACMP</a:t>
              </a:r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:a16="http://schemas.microsoft.com/office/drawing/2014/main" id="{9B9136BE-69D1-4F99-960B-5251C484D23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295400"/>
            <a:ext cx="2286000" cy="2805113"/>
            <a:chOff x="576" y="1008"/>
            <a:chExt cx="1440" cy="1767"/>
          </a:xfrm>
        </p:grpSpPr>
        <p:sp>
          <p:nvSpPr>
            <p:cNvPr id="122893" name="Rectangle 4">
              <a:extLst>
                <a:ext uri="{FF2B5EF4-FFF2-40B4-BE49-F238E27FC236}">
                  <a16:creationId xmlns:a16="http://schemas.microsoft.com/office/drawing/2014/main" id="{ABC8C305-46BE-4A24-AA10-73E0CBB0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894" name="Group 27">
              <a:extLst>
                <a:ext uri="{FF2B5EF4-FFF2-40B4-BE49-F238E27FC236}">
                  <a16:creationId xmlns:a16="http://schemas.microsoft.com/office/drawing/2014/main" id="{9182123B-82A5-44AC-B5E2-DF93584E7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056"/>
              <a:ext cx="672" cy="672"/>
              <a:chOff x="3648" y="3120"/>
              <a:chExt cx="672" cy="672"/>
            </a:xfrm>
          </p:grpSpPr>
          <p:sp>
            <p:nvSpPr>
              <p:cNvPr id="122911" name="Rectangle 28">
                <a:extLst>
                  <a:ext uri="{FF2B5EF4-FFF2-40B4-BE49-F238E27FC236}">
                    <a16:creationId xmlns:a16="http://schemas.microsoft.com/office/drawing/2014/main" id="{4A1CD980-6B8A-49AE-99F2-E2152BD2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2" name="Rectangle 29">
                <a:extLst>
                  <a:ext uri="{FF2B5EF4-FFF2-40B4-BE49-F238E27FC236}">
                    <a16:creationId xmlns:a16="http://schemas.microsoft.com/office/drawing/2014/main" id="{2BE9405A-4308-48BA-9666-9D222776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3" name="Rectangle 30">
                <a:extLst>
                  <a:ext uri="{FF2B5EF4-FFF2-40B4-BE49-F238E27FC236}">
                    <a16:creationId xmlns:a16="http://schemas.microsoft.com/office/drawing/2014/main" id="{00F66F8D-452D-4683-B61A-88F9677E2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4" name="Rectangle 31">
                <a:extLst>
                  <a:ext uri="{FF2B5EF4-FFF2-40B4-BE49-F238E27FC236}">
                    <a16:creationId xmlns:a16="http://schemas.microsoft.com/office/drawing/2014/main" id="{1DF85120-C5E3-434B-9FB3-2BA6A524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5" name="Group 32">
              <a:extLst>
                <a:ext uri="{FF2B5EF4-FFF2-40B4-BE49-F238E27FC236}">
                  <a16:creationId xmlns:a16="http://schemas.microsoft.com/office/drawing/2014/main" id="{E4857A1C-C4CF-4E77-8B74-F7B4A45D8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728"/>
              <a:ext cx="672" cy="672"/>
              <a:chOff x="3648" y="3120"/>
              <a:chExt cx="672" cy="672"/>
            </a:xfrm>
          </p:grpSpPr>
          <p:sp>
            <p:nvSpPr>
              <p:cNvPr id="122907" name="Rectangle 33">
                <a:extLst>
                  <a:ext uri="{FF2B5EF4-FFF2-40B4-BE49-F238E27FC236}">
                    <a16:creationId xmlns:a16="http://schemas.microsoft.com/office/drawing/2014/main" id="{247C2105-558C-4D82-A695-4B106419A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8" name="Rectangle 34">
                <a:extLst>
                  <a:ext uri="{FF2B5EF4-FFF2-40B4-BE49-F238E27FC236}">
                    <a16:creationId xmlns:a16="http://schemas.microsoft.com/office/drawing/2014/main" id="{3E891BF8-FE6A-4A31-B5CA-C3BC14176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9" name="Rectangle 35">
                <a:extLst>
                  <a:ext uri="{FF2B5EF4-FFF2-40B4-BE49-F238E27FC236}">
                    <a16:creationId xmlns:a16="http://schemas.microsoft.com/office/drawing/2014/main" id="{CABCE1BB-6C80-4CA5-BABF-CE8CE9B9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0" name="Rectangle 36">
                <a:extLst>
                  <a:ext uri="{FF2B5EF4-FFF2-40B4-BE49-F238E27FC236}">
                    <a16:creationId xmlns:a16="http://schemas.microsoft.com/office/drawing/2014/main" id="{B38D85F3-02F4-4FE5-A805-14FF2AFB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6" name="Group 37">
              <a:extLst>
                <a:ext uri="{FF2B5EF4-FFF2-40B4-BE49-F238E27FC236}">
                  <a16:creationId xmlns:a16="http://schemas.microsoft.com/office/drawing/2014/main" id="{818BB895-DC4E-4A9F-A0CD-7C9D7237C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056"/>
              <a:ext cx="672" cy="672"/>
              <a:chOff x="3648" y="3120"/>
              <a:chExt cx="672" cy="672"/>
            </a:xfrm>
          </p:grpSpPr>
          <p:sp>
            <p:nvSpPr>
              <p:cNvPr id="122903" name="Rectangle 38">
                <a:extLst>
                  <a:ext uri="{FF2B5EF4-FFF2-40B4-BE49-F238E27FC236}">
                    <a16:creationId xmlns:a16="http://schemas.microsoft.com/office/drawing/2014/main" id="{9ECF9415-F5A7-424F-9F9C-14BD5DD85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4" name="Rectangle 39">
                <a:extLst>
                  <a:ext uri="{FF2B5EF4-FFF2-40B4-BE49-F238E27FC236}">
                    <a16:creationId xmlns:a16="http://schemas.microsoft.com/office/drawing/2014/main" id="{CEF29041-7E53-455E-90D8-C20361B8B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5" name="Rectangle 40">
                <a:extLst>
                  <a:ext uri="{FF2B5EF4-FFF2-40B4-BE49-F238E27FC236}">
                    <a16:creationId xmlns:a16="http://schemas.microsoft.com/office/drawing/2014/main" id="{8051ED8A-7293-493D-9466-598B7015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6" name="Rectangle 41">
                <a:extLst>
                  <a:ext uri="{FF2B5EF4-FFF2-40B4-BE49-F238E27FC236}">
                    <a16:creationId xmlns:a16="http://schemas.microsoft.com/office/drawing/2014/main" id="{4F7107CA-B8D7-4584-A5E9-D47B8BDB5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7" name="Group 42">
              <a:extLst>
                <a:ext uri="{FF2B5EF4-FFF2-40B4-BE49-F238E27FC236}">
                  <a16:creationId xmlns:a16="http://schemas.microsoft.com/office/drawing/2014/main" id="{513B9F1D-C096-4285-AC49-AF91AB789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728"/>
              <a:ext cx="672" cy="672"/>
              <a:chOff x="3648" y="3120"/>
              <a:chExt cx="672" cy="672"/>
            </a:xfrm>
          </p:grpSpPr>
          <p:sp>
            <p:nvSpPr>
              <p:cNvPr id="122899" name="Rectangle 43">
                <a:extLst>
                  <a:ext uri="{FF2B5EF4-FFF2-40B4-BE49-F238E27FC236}">
                    <a16:creationId xmlns:a16="http://schemas.microsoft.com/office/drawing/2014/main" id="{0FC06A0A-616E-47F5-BE4B-0852FEDE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0" name="Rectangle 44">
                <a:extLst>
                  <a:ext uri="{FF2B5EF4-FFF2-40B4-BE49-F238E27FC236}">
                    <a16:creationId xmlns:a16="http://schemas.microsoft.com/office/drawing/2014/main" id="{B5E9D190-AC46-4789-AF89-3F07525DA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1" name="Rectangle 45">
                <a:extLst>
                  <a:ext uri="{FF2B5EF4-FFF2-40B4-BE49-F238E27FC236}">
                    <a16:creationId xmlns:a16="http://schemas.microsoft.com/office/drawing/2014/main" id="{D39A95AF-89A7-4D65-9493-1231653EE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2" name="Rectangle 46">
                <a:extLst>
                  <a:ext uri="{FF2B5EF4-FFF2-40B4-BE49-F238E27FC236}">
                    <a16:creationId xmlns:a16="http://schemas.microsoft.com/office/drawing/2014/main" id="{EDF4EF71-4E88-4B15-B704-CFBA0A3C9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898" name="Text Box 69">
              <a:extLst>
                <a:ext uri="{FF2B5EF4-FFF2-40B4-BE49-F238E27FC236}">
                  <a16:creationId xmlns:a16="http://schemas.microsoft.com/office/drawing/2014/main" id="{F7B9A9C2-2A08-4E7F-B3AC-4581B167D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544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Tile-Small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D79FFFED-A2BD-4503-9F26-E665606C83D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2362200" cy="2805113"/>
            <a:chOff x="384" y="816"/>
            <a:chExt cx="1488" cy="1767"/>
          </a:xfrm>
        </p:grpSpPr>
        <p:sp>
          <p:nvSpPr>
            <p:cNvPr id="122887" name="Rectangle 17">
              <a:extLst>
                <a:ext uri="{FF2B5EF4-FFF2-40B4-BE49-F238E27FC236}">
                  <a16:creationId xmlns:a16="http://schemas.microsoft.com/office/drawing/2014/main" id="{2F65B406-271D-47A6-8353-7DF907171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888" name="Rectangle 19">
              <a:extLst>
                <a:ext uri="{FF2B5EF4-FFF2-40B4-BE49-F238E27FC236}">
                  <a16:creationId xmlns:a16="http://schemas.microsoft.com/office/drawing/2014/main" id="{40CCD069-A85C-4163-828E-F49CE82E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89" name="Rectangle 20">
              <a:extLst>
                <a:ext uri="{FF2B5EF4-FFF2-40B4-BE49-F238E27FC236}">
                  <a16:creationId xmlns:a16="http://schemas.microsoft.com/office/drawing/2014/main" id="{2C41F322-3892-417A-B55A-83A9EB68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0" name="Rectangle 21">
              <a:extLst>
                <a:ext uri="{FF2B5EF4-FFF2-40B4-BE49-F238E27FC236}">
                  <a16:creationId xmlns:a16="http://schemas.microsoft.com/office/drawing/2014/main" id="{AB9181C8-2FD6-4208-82F7-D9804986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1" name="Rectangle 22">
              <a:extLst>
                <a:ext uri="{FF2B5EF4-FFF2-40B4-BE49-F238E27FC236}">
                  <a16:creationId xmlns:a16="http://schemas.microsoft.com/office/drawing/2014/main" id="{6F7CF6A0-D0A2-4F29-86E6-08A24E8D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2" name="Text Box 68">
              <a:extLst>
                <a:ext uri="{FF2B5EF4-FFF2-40B4-BE49-F238E27FC236}">
                  <a16:creationId xmlns:a16="http://schemas.microsoft.com/office/drawing/2014/main" id="{5926D5C9-7827-40A5-9E57-6E77D3878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52"/>
              <a:ext cx="14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Tile-Large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0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Multiprocessor Types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Loosely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No shared global memory address space</a:t>
            </a:r>
          </a:p>
          <a:p>
            <a:pPr lvl="1"/>
            <a:r>
              <a:rPr lang="en-US" altLang="en-US" dirty="0"/>
              <a:t>Multicomputer network</a:t>
            </a:r>
          </a:p>
          <a:p>
            <a:pPr lvl="2"/>
            <a:r>
              <a:rPr lang="en-US" altLang="en-US" dirty="0"/>
              <a:t>Network-based multiprocessors</a:t>
            </a:r>
          </a:p>
          <a:p>
            <a:pPr lvl="1"/>
            <a:r>
              <a:rPr lang="en-US" altLang="en-US" dirty="0"/>
              <a:t>Usually programmed via </a:t>
            </a:r>
            <a:r>
              <a:rPr lang="en-US" altLang="en-US" dirty="0">
                <a:solidFill>
                  <a:srgbClr val="FF0000"/>
                </a:solidFill>
              </a:rPr>
              <a:t>message passing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Explicit calls (send, receive) for communication</a:t>
            </a:r>
            <a:endParaRPr lang="en-US" alt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Multiprocessor Types (2)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Tightly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Shared global memory address space</a:t>
            </a:r>
          </a:p>
          <a:p>
            <a:pPr lvl="1"/>
            <a:r>
              <a:rPr lang="en-US" altLang="en-US" dirty="0"/>
              <a:t>Traditional multiprocessing: symmetric multiprocessing (SMP)</a:t>
            </a:r>
          </a:p>
          <a:p>
            <a:pPr lvl="2"/>
            <a:r>
              <a:rPr lang="en-US" altLang="en-US" dirty="0"/>
              <a:t>Existing multi-core processors, multithreaded processors</a:t>
            </a:r>
          </a:p>
          <a:p>
            <a:pPr lvl="1"/>
            <a:r>
              <a:rPr lang="en-US" altLang="en-US" dirty="0"/>
              <a:t>Programming model similar to uniprocessors (i.e., multitasking uniprocessor) except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Operations on shared data require synchronization</a:t>
            </a: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3124</Words>
  <Application>Microsoft Office PowerPoint</Application>
  <PresentationFormat>On-screen Show (4:3)</PresentationFormat>
  <Paragraphs>600</Paragraphs>
  <Slides>78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Calibri</vt:lpstr>
      <vt:lpstr>Garamond</vt:lpstr>
      <vt:lpstr>Tahoma</vt:lpstr>
      <vt:lpstr>Times New Roman</vt:lpstr>
      <vt:lpstr>Wingdings</vt:lpstr>
      <vt:lpstr>SAFARI_Template</vt:lpstr>
      <vt:lpstr>1_Edge</vt:lpstr>
      <vt:lpstr>Office Theme</vt:lpstr>
      <vt:lpstr>Chart</vt:lpstr>
      <vt:lpstr>CSC 2224: Parallel Computer Architecture and Programming Parallel Processing, Multicores</vt:lpstr>
      <vt:lpstr>Summary  </vt:lpstr>
      <vt:lpstr>Flynn’s Taxonomy of Computers</vt:lpstr>
      <vt:lpstr>Why Parallel Computers?</vt:lpstr>
      <vt:lpstr>Types of Parallelism &amp; How to Exploit Them</vt:lpstr>
      <vt:lpstr>Task-Level Parallelism</vt:lpstr>
      <vt:lpstr>Multiprocessing Fundamentals</vt:lpstr>
      <vt:lpstr>Multiprocessor Types</vt:lpstr>
      <vt:lpstr>Multiprocessor Types (2)</vt:lpstr>
      <vt:lpstr>Main Issues in Tightly-Coupled MP </vt:lpstr>
      <vt:lpstr>Metrics of Multiprocessors</vt:lpstr>
      <vt:lpstr>Parallel Speedup</vt:lpstr>
      <vt:lpstr>Parallel Speedup Example</vt:lpstr>
      <vt:lpstr>PowerPoint Presentation</vt:lpstr>
      <vt:lpstr>Parallel Speedup Example</vt:lpstr>
      <vt:lpstr>PowerPoint Presentation</vt:lpstr>
      <vt:lpstr>Speedup with 3 Processors</vt:lpstr>
      <vt:lpstr>Revisiting the Single-Processor Algorithm</vt:lpstr>
      <vt:lpstr>PowerPoint Presentation</vt:lpstr>
      <vt:lpstr>Takeaway</vt:lpstr>
      <vt:lpstr>Superlinear Speedup</vt:lpstr>
      <vt:lpstr>PowerPoint Presentation</vt:lpstr>
      <vt:lpstr>Caveats of Parallelism (I)</vt:lpstr>
      <vt:lpstr>Amdahl’s Law</vt:lpstr>
      <vt:lpstr>Amdahl’s Law</vt:lpstr>
      <vt:lpstr>Amdahl’s Law Implication 1</vt:lpstr>
      <vt:lpstr>Amdahl’s Law Implication 2</vt:lpstr>
      <vt:lpstr>Why the Sequential Bottleneck?</vt:lpstr>
      <vt:lpstr>Another Example of Sequential Bottleneck</vt:lpstr>
      <vt:lpstr>Caveats of Parallelism (II)</vt:lpstr>
      <vt:lpstr>Bottlenecks in Parallel Portion</vt:lpstr>
      <vt:lpstr>Difficulty in Parallel Programming</vt:lpstr>
      <vt:lpstr>Parallel and Serial Bottlenecks</vt:lpstr>
      <vt:lpstr>Multicores</vt:lpstr>
      <vt:lpstr>Moore’s Law</vt:lpstr>
      <vt:lpstr>PowerPoint Presentation</vt:lpstr>
      <vt:lpstr>Multi-Core</vt:lpstr>
      <vt:lpstr>Why Multi-Core?</vt:lpstr>
      <vt:lpstr>Why Multi-Core?</vt:lpstr>
      <vt:lpstr>Large Superscalar+OoO vs. MultiCore</vt:lpstr>
      <vt:lpstr>Multi-Core vs. Large Superscalar+OoO</vt:lpstr>
      <vt:lpstr>Multi-Core vs. Large Superscalar+OoO</vt:lpstr>
      <vt:lpstr>Comparison Points…</vt:lpstr>
      <vt:lpstr>Why Multi-Core?</vt:lpstr>
      <vt:lpstr>Cache vs. Core</vt:lpstr>
      <vt:lpstr>Why Multi-Core?</vt:lpstr>
      <vt:lpstr>Why Multi-Core?</vt:lpstr>
      <vt:lpstr>Why Multi-Core?</vt:lpstr>
      <vt:lpstr>Why Multi-Core?</vt:lpstr>
      <vt:lpstr>Why Multi-Core?</vt:lpstr>
      <vt:lpstr>Why Multi-Core?</vt:lpstr>
      <vt:lpstr>Review next week </vt:lpstr>
      <vt:lpstr>Summary: Multi-Core Alternatives</vt:lpstr>
      <vt:lpstr>Multicore Examples</vt:lpstr>
      <vt:lpstr>Multiple Cores on Chip</vt:lpstr>
      <vt:lpstr>With Multiple Cores on Chip</vt:lpstr>
      <vt:lpstr>The Problem: Serialized Code Sections</vt:lpstr>
      <vt:lpstr>Demands in Different Code Sections</vt:lpstr>
      <vt:lpstr>“Large” vs. “Small” Cores</vt:lpstr>
      <vt:lpstr>Meet Small: Sun Niagara (UltraSPARC T1)</vt:lpstr>
      <vt:lpstr>Niagara Core</vt:lpstr>
      <vt:lpstr>Niagara Design Point</vt:lpstr>
      <vt:lpstr>Meet Small: Sun Niagara II (UltraSPARC T2)</vt:lpstr>
      <vt:lpstr>Meet Small, but Larger: Sun ROCK </vt:lpstr>
      <vt:lpstr>Sun ROCK</vt:lpstr>
      <vt:lpstr>More Powerful Cores in Sun ROCK</vt:lpstr>
      <vt:lpstr>Meet Large: IBM POWER4</vt:lpstr>
      <vt:lpstr>IBM POWER4</vt:lpstr>
      <vt:lpstr>IBM POWER5</vt:lpstr>
      <vt:lpstr>Large, but Smaller: IBM POWER6</vt:lpstr>
      <vt:lpstr>Many More…</vt:lpstr>
      <vt:lpstr>Computer Architecture Today </vt:lpstr>
      <vt:lpstr>Computer Architecture Today (2)</vt:lpstr>
      <vt:lpstr>Computer Architecture Today (3)</vt:lpstr>
      <vt:lpstr>… but, first …</vt:lpstr>
      <vt:lpstr>CSC 2224: Parallel Computer Architecture and Programming Parallel Processing, Multicores</vt:lpstr>
      <vt:lpstr>Asymmetric Multi-Core</vt:lpstr>
      <vt:lpstr>Asymmetric Chip Multiprocessor (ACMP)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2021-09-21T14:26:46Z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2018-09-18T02:02:06.0547588Z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